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0.xml" ContentType="application/vnd.openxmlformats-officedocument.presentationml.notesSlide+xml"/>
  <Override PartName="/ppt/tags/tag29.xml" ContentType="application/vnd.openxmlformats-officedocument.presentationml.tags+xml"/>
  <Override PartName="/ppt/notesSlides/notesSlide4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03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04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32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3"/>
  </p:notesMasterIdLst>
  <p:sldIdLst>
    <p:sldId id="256" r:id="rId2"/>
    <p:sldId id="509" r:id="rId3"/>
    <p:sldId id="510" r:id="rId4"/>
    <p:sldId id="511" r:id="rId5"/>
    <p:sldId id="512" r:id="rId6"/>
    <p:sldId id="513" r:id="rId7"/>
    <p:sldId id="514" r:id="rId8"/>
    <p:sldId id="516" r:id="rId9"/>
    <p:sldId id="518" r:id="rId10"/>
    <p:sldId id="519" r:id="rId11"/>
    <p:sldId id="520" r:id="rId12"/>
    <p:sldId id="521" r:id="rId13"/>
    <p:sldId id="522" r:id="rId14"/>
    <p:sldId id="523" r:id="rId15"/>
    <p:sldId id="525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5" r:id="rId24"/>
    <p:sldId id="536" r:id="rId25"/>
    <p:sldId id="537" r:id="rId26"/>
    <p:sldId id="308" r:id="rId27"/>
    <p:sldId id="538" r:id="rId28"/>
    <p:sldId id="438" r:id="rId29"/>
    <p:sldId id="313" r:id="rId30"/>
    <p:sldId id="314" r:id="rId31"/>
    <p:sldId id="315" r:id="rId32"/>
    <p:sldId id="316" r:id="rId33"/>
    <p:sldId id="439" r:id="rId34"/>
    <p:sldId id="440" r:id="rId35"/>
    <p:sldId id="441" r:id="rId36"/>
    <p:sldId id="443" r:id="rId37"/>
    <p:sldId id="539" r:id="rId38"/>
    <p:sldId id="542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1" r:id="rId47"/>
    <p:sldId id="552" r:id="rId48"/>
    <p:sldId id="553" r:id="rId49"/>
    <p:sldId id="554" r:id="rId50"/>
    <p:sldId id="555" r:id="rId51"/>
    <p:sldId id="556" r:id="rId52"/>
    <p:sldId id="557" r:id="rId53"/>
    <p:sldId id="558" r:id="rId54"/>
    <p:sldId id="559" r:id="rId55"/>
    <p:sldId id="560" r:id="rId56"/>
    <p:sldId id="561" r:id="rId57"/>
    <p:sldId id="562" r:id="rId58"/>
    <p:sldId id="563" r:id="rId59"/>
    <p:sldId id="565" r:id="rId60"/>
    <p:sldId id="567" r:id="rId61"/>
    <p:sldId id="569" r:id="rId62"/>
    <p:sldId id="570" r:id="rId63"/>
    <p:sldId id="571" r:id="rId64"/>
    <p:sldId id="599" r:id="rId65"/>
    <p:sldId id="603" r:id="rId66"/>
    <p:sldId id="573" r:id="rId67"/>
    <p:sldId id="574" r:id="rId68"/>
    <p:sldId id="582" r:id="rId69"/>
    <p:sldId id="608" r:id="rId70"/>
    <p:sldId id="583" r:id="rId71"/>
    <p:sldId id="584" r:id="rId72"/>
    <p:sldId id="585" r:id="rId73"/>
    <p:sldId id="586" r:id="rId74"/>
    <p:sldId id="587" r:id="rId75"/>
    <p:sldId id="588" r:id="rId76"/>
    <p:sldId id="590" r:id="rId77"/>
    <p:sldId id="591" r:id="rId78"/>
    <p:sldId id="592" r:id="rId79"/>
    <p:sldId id="593" r:id="rId80"/>
    <p:sldId id="594" r:id="rId81"/>
    <p:sldId id="595" r:id="rId82"/>
    <p:sldId id="596" r:id="rId83"/>
    <p:sldId id="598" r:id="rId84"/>
    <p:sldId id="487" r:id="rId85"/>
    <p:sldId id="486" r:id="rId86"/>
    <p:sldId id="488" r:id="rId87"/>
    <p:sldId id="489" r:id="rId88"/>
    <p:sldId id="490" r:id="rId89"/>
    <p:sldId id="491" r:id="rId90"/>
    <p:sldId id="492" r:id="rId91"/>
    <p:sldId id="493" r:id="rId92"/>
    <p:sldId id="494" r:id="rId93"/>
    <p:sldId id="495" r:id="rId94"/>
    <p:sldId id="607" r:id="rId95"/>
    <p:sldId id="318" r:id="rId96"/>
    <p:sldId id="319" r:id="rId97"/>
    <p:sldId id="320" r:id="rId98"/>
    <p:sldId id="321" r:id="rId99"/>
    <p:sldId id="323" r:id="rId100"/>
    <p:sldId id="325" r:id="rId101"/>
    <p:sldId id="326" r:id="rId102"/>
    <p:sldId id="390" r:id="rId103"/>
    <p:sldId id="391" r:id="rId104"/>
    <p:sldId id="392" r:id="rId105"/>
    <p:sldId id="474" r:id="rId106"/>
    <p:sldId id="475" r:id="rId107"/>
    <p:sldId id="476" r:id="rId108"/>
    <p:sldId id="393" r:id="rId109"/>
    <p:sldId id="394" r:id="rId110"/>
    <p:sldId id="395" r:id="rId111"/>
    <p:sldId id="396" r:id="rId112"/>
    <p:sldId id="397" r:id="rId113"/>
    <p:sldId id="398" r:id="rId114"/>
    <p:sldId id="399" r:id="rId115"/>
    <p:sldId id="400" r:id="rId116"/>
    <p:sldId id="401" r:id="rId117"/>
    <p:sldId id="402" r:id="rId118"/>
    <p:sldId id="403" r:id="rId119"/>
    <p:sldId id="404" r:id="rId120"/>
    <p:sldId id="405" r:id="rId121"/>
    <p:sldId id="406" r:id="rId122"/>
    <p:sldId id="407" r:id="rId123"/>
    <p:sldId id="408" r:id="rId124"/>
    <p:sldId id="409" r:id="rId125"/>
    <p:sldId id="410" r:id="rId126"/>
    <p:sldId id="411" r:id="rId127"/>
    <p:sldId id="412" r:id="rId128"/>
    <p:sldId id="413" r:id="rId129"/>
    <p:sldId id="414" r:id="rId130"/>
    <p:sldId id="415" r:id="rId131"/>
    <p:sldId id="470" r:id="rId132"/>
    <p:sldId id="417" r:id="rId133"/>
    <p:sldId id="418" r:id="rId134"/>
    <p:sldId id="419" r:id="rId135"/>
    <p:sldId id="420" r:id="rId136"/>
    <p:sldId id="421" r:id="rId137"/>
    <p:sldId id="422" r:id="rId138"/>
    <p:sldId id="423" r:id="rId139"/>
    <p:sldId id="424" r:id="rId140"/>
    <p:sldId id="425" r:id="rId141"/>
    <p:sldId id="426" r:id="rId142"/>
    <p:sldId id="427" r:id="rId143"/>
    <p:sldId id="428" r:id="rId144"/>
    <p:sldId id="429" r:id="rId145"/>
    <p:sldId id="430" r:id="rId146"/>
    <p:sldId id="432" r:id="rId147"/>
    <p:sldId id="433" r:id="rId148"/>
    <p:sldId id="434" r:id="rId149"/>
    <p:sldId id="483" r:id="rId150"/>
    <p:sldId id="484" r:id="rId151"/>
    <p:sldId id="309" r:id="rId1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337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0D2DC-7BA5-4649-B5BC-C775FDFFE279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45AAE-730C-B440-A238-1F05D94796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41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arison_of_Nvidia_graphics_processing_units#GeForce_400_Series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E01D2-C6E6-DA47-84AB-BFE87B478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7AF5488-6DD9-1A45-88E1-8CB7F6767917}" type="slidenum">
              <a:rPr lang="en-US" altLang="pt-BR" sz="1300"/>
              <a:pPr eaLnBrk="1" hangingPunct="1"/>
              <a:t>2</a:t>
            </a:fld>
            <a:endParaRPr lang="en-US" altLang="pt-BR" sz="1300"/>
          </a:p>
        </p:txBody>
      </p:sp>
      <p:sp>
        <p:nvSpPr>
          <p:cNvPr id="103425" name="Text Box 1">
            <a:extLst>
              <a:ext uri="{FF2B5EF4-FFF2-40B4-BE49-F238E27FC236}">
                <a16:creationId xmlns:a16="http://schemas.microsoft.com/office/drawing/2014/main" id="{DACD2851-9B39-4242-8823-FE9B445B4E3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3426" name="Text Box 2">
            <a:extLst>
              <a:ext uri="{FF2B5EF4-FFF2-40B4-BE49-F238E27FC236}">
                <a16:creationId xmlns:a16="http://schemas.microsoft.com/office/drawing/2014/main" id="{0A88829B-EC44-784B-BAAC-A67AEBD68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74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EBA5F-E19B-1645-BACB-A590C2006B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D539981-11E6-F642-9E4D-DA560CA7638F}" type="slidenum">
              <a:rPr lang="en-US" altLang="pt-BR" sz="1300"/>
              <a:pPr eaLnBrk="1" hangingPunct="1"/>
              <a:t>11</a:t>
            </a:fld>
            <a:endParaRPr lang="en-US" altLang="pt-BR" sz="1300"/>
          </a:p>
        </p:txBody>
      </p:sp>
      <p:sp>
        <p:nvSpPr>
          <p:cNvPr id="114689" name="Text Box 1">
            <a:extLst>
              <a:ext uri="{FF2B5EF4-FFF2-40B4-BE49-F238E27FC236}">
                <a16:creationId xmlns:a16="http://schemas.microsoft.com/office/drawing/2014/main" id="{8604B9EB-A9BE-984E-9B86-5D48C37AEE5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4690" name="Text Box 2">
            <a:extLst>
              <a:ext uri="{FF2B5EF4-FFF2-40B4-BE49-F238E27FC236}">
                <a16:creationId xmlns:a16="http://schemas.microsoft.com/office/drawing/2014/main" id="{AA67E840-C7B0-1A4B-A5F0-DD29B02167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8959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102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663777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103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815200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104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407936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lide Image Placeholder 1">
            <a:extLst>
              <a:ext uri="{FF2B5EF4-FFF2-40B4-BE49-F238E27FC236}">
                <a16:creationId xmlns:a16="http://schemas.microsoft.com/office/drawing/2014/main" id="{EA1F9A7A-4547-9749-912B-5A2FA0E2F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45762" name="Notes Placeholder 2">
            <a:extLst>
              <a:ext uri="{FF2B5EF4-FFF2-40B4-BE49-F238E27FC236}">
                <a16:creationId xmlns:a16="http://schemas.microsoft.com/office/drawing/2014/main" id="{7C3A3EA1-A740-A24E-877D-6843B3474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077CD-D93A-4749-B54D-F12FACC61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1B13D51-D1F7-704C-BFAC-34C3CBEEAC9F}" type="slidenum">
              <a:rPr lang="en-US" altLang="pt-BR" sz="1300"/>
              <a:pPr eaLnBrk="1" hangingPunct="1"/>
              <a:t>105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22851044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106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943679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Slide Image Placeholder 1">
            <a:extLst>
              <a:ext uri="{FF2B5EF4-FFF2-40B4-BE49-F238E27FC236}">
                <a16:creationId xmlns:a16="http://schemas.microsoft.com/office/drawing/2014/main" id="{892FFC32-0B94-2D49-9D79-316F72EB2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8834" name="Notes Placeholder 2">
            <a:extLst>
              <a:ext uri="{FF2B5EF4-FFF2-40B4-BE49-F238E27FC236}">
                <a16:creationId xmlns:a16="http://schemas.microsoft.com/office/drawing/2014/main" id="{D7BE92E4-9DEA-934D-A1FE-7D6607B80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11F85-05CD-AB4D-9C17-3A550A222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18B5FA0-776F-0B4E-A99C-3AB2511C30BB}" type="slidenum">
              <a:rPr lang="en-US" altLang="pt-BR" sz="1300"/>
              <a:pPr eaLnBrk="1" hangingPunct="1"/>
              <a:t>107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37392337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108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2129791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109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440266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420774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12435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79FF2-E0AD-8148-B9AE-9394F6C619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C8058FA-B75D-CF4F-9850-A851ABC7CA4F}" type="slidenum">
              <a:rPr lang="en-US" altLang="pt-BR" sz="1300"/>
              <a:pPr eaLnBrk="1" hangingPunct="1"/>
              <a:t>12</a:t>
            </a:fld>
            <a:endParaRPr lang="en-US" altLang="pt-BR" sz="1300"/>
          </a:p>
        </p:txBody>
      </p:sp>
      <p:sp>
        <p:nvSpPr>
          <p:cNvPr id="115713" name="Text Box 1">
            <a:extLst>
              <a:ext uri="{FF2B5EF4-FFF2-40B4-BE49-F238E27FC236}">
                <a16:creationId xmlns:a16="http://schemas.microsoft.com/office/drawing/2014/main" id="{BC2AFD25-ED72-7B40-A009-E4B3ACBE6CC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>
            <a:extLst>
              <a:ext uri="{FF2B5EF4-FFF2-40B4-BE49-F238E27FC236}">
                <a16:creationId xmlns:a16="http://schemas.microsoft.com/office/drawing/2014/main" id="{F208659D-253B-554C-9C2F-BD1F7BC02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4674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532892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5053074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991584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3185237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230031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1553879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118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9940897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119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8680609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120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0030804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121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12245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3C9DE-EB94-6A4D-9ACB-97E2334787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02A9938-7725-DD4E-A64F-86FF4445B205}" type="slidenum">
              <a:rPr lang="en-US" altLang="pt-BR" sz="1300"/>
              <a:pPr eaLnBrk="1" hangingPunct="1"/>
              <a:t>13</a:t>
            </a:fld>
            <a:endParaRPr lang="en-US" altLang="pt-BR" sz="1300"/>
          </a:p>
        </p:txBody>
      </p:sp>
      <p:sp>
        <p:nvSpPr>
          <p:cNvPr id="116737" name="Text Box 1">
            <a:extLst>
              <a:ext uri="{FF2B5EF4-FFF2-40B4-BE49-F238E27FC236}">
                <a16:creationId xmlns:a16="http://schemas.microsoft.com/office/drawing/2014/main" id="{BC21A646-3039-2547-83D4-C20C42679EC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6738" name="Text Box 2">
            <a:extLst>
              <a:ext uri="{FF2B5EF4-FFF2-40B4-BE49-F238E27FC236}">
                <a16:creationId xmlns:a16="http://schemas.microsoft.com/office/drawing/2014/main" id="{C3386465-A85E-B84D-944E-077EB2F2B8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0287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699642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123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7426877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124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9343608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680868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5301034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1074499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128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6239252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129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431767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130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9342624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Slide Image Placeholder 1">
            <a:extLst>
              <a:ext uri="{FF2B5EF4-FFF2-40B4-BE49-F238E27FC236}">
                <a16:creationId xmlns:a16="http://schemas.microsoft.com/office/drawing/2014/main" id="{36898CB0-100E-8644-80B9-0A980D630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74434" name="Notes Placeholder 2">
            <a:extLst>
              <a:ext uri="{FF2B5EF4-FFF2-40B4-BE49-F238E27FC236}">
                <a16:creationId xmlns:a16="http://schemas.microsoft.com/office/drawing/2014/main" id="{27579721-D96B-5344-9BBE-3C88B64D3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dirty="0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A652E-45BD-9148-8FA6-BFE2D9BCA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5A7516-0D08-8F49-84BC-16A9C4B52B12}" type="slidenum">
              <a:rPr lang="en-US" altLang="pt-BR" sz="1300"/>
              <a:pPr eaLnBrk="1" hangingPunct="1"/>
              <a:t>131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112324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F8824-171C-1E4E-BFED-86BC38F29F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5749A43-E886-2244-AC28-A7AAC4A78DF5}" type="slidenum">
              <a:rPr lang="en-US" altLang="pt-BR" sz="1300"/>
              <a:pPr eaLnBrk="1" hangingPunct="1"/>
              <a:t>14</a:t>
            </a:fld>
            <a:endParaRPr lang="en-US" altLang="pt-BR" sz="1300"/>
          </a:p>
        </p:txBody>
      </p:sp>
      <p:sp>
        <p:nvSpPr>
          <p:cNvPr id="117761" name="Text Box 1">
            <a:extLst>
              <a:ext uri="{FF2B5EF4-FFF2-40B4-BE49-F238E27FC236}">
                <a16:creationId xmlns:a16="http://schemas.microsoft.com/office/drawing/2014/main" id="{A8EC6478-B953-2749-8741-BC3D9FCB850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7762" name="Text Box 2">
            <a:extLst>
              <a:ext uri="{FF2B5EF4-FFF2-40B4-BE49-F238E27FC236}">
                <a16:creationId xmlns:a16="http://schemas.microsoft.com/office/drawing/2014/main" id="{BB7A11BF-B0DE-C247-965B-F5BD8D865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7805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132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4163137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right-hand</a:t>
            </a:r>
            <a:r>
              <a:rPr lang="pt-BR" dirty="0"/>
              <a:t> </a:t>
            </a:r>
            <a:r>
              <a:rPr lang="pt-BR" dirty="0" err="1"/>
              <a:t>rule</a:t>
            </a:r>
            <a:r>
              <a:rPr lang="pt-BR" dirty="0"/>
              <a:t> = conter-</a:t>
            </a:r>
            <a:r>
              <a:rPr lang="pt-BR" dirty="0" err="1"/>
              <a:t>clockwise</a:t>
            </a:r>
            <a:r>
              <a:rPr lang="pt-BR" dirty="0"/>
              <a:t> </a:t>
            </a:r>
            <a:r>
              <a:rPr lang="pt-BR" dirty="0" err="1"/>
              <a:t>encirclement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outward-pointing</a:t>
            </a:r>
            <a:r>
              <a:rPr lang="pt-BR" dirty="0"/>
              <a:t> normal</a:t>
            </a:r>
          </a:p>
          <a:p>
            <a:r>
              <a:rPr lang="pt-BR" dirty="0"/>
              <a:t>Focus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direction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traversal</a:t>
            </a:r>
            <a:endParaRPr lang="pt-BR" dirty="0"/>
          </a:p>
          <a:p>
            <a:r>
              <a:rPr lang="pt-BR" dirty="0" err="1"/>
              <a:t>Orders</a:t>
            </a:r>
            <a:r>
              <a:rPr lang="pt-BR" dirty="0"/>
              <a:t> {v1, v0, v3} </a:t>
            </a:r>
            <a:r>
              <a:rPr lang="pt-BR" dirty="0" err="1"/>
              <a:t>and</a:t>
            </a:r>
            <a:r>
              <a:rPr lang="pt-BR" dirty="0"/>
              <a:t> {v3, v2, v1} are </a:t>
            </a:r>
            <a:r>
              <a:rPr lang="pt-BR" dirty="0" err="1"/>
              <a:t>same</a:t>
            </a:r>
            <a:r>
              <a:rPr lang="pt-BR" dirty="0"/>
              <a:t> (CCW)</a:t>
            </a:r>
          </a:p>
          <a:p>
            <a:r>
              <a:rPr lang="pt-BR" dirty="0" err="1"/>
              <a:t>Order</a:t>
            </a:r>
            <a:r>
              <a:rPr lang="pt-BR" dirty="0"/>
              <a:t> {v1, v2, v3} </a:t>
            </a:r>
            <a:r>
              <a:rPr lang="pt-BR" dirty="0" err="1"/>
              <a:t>is</a:t>
            </a:r>
            <a:r>
              <a:rPr lang="pt-BR" dirty="0"/>
              <a:t> diferente (</a:t>
            </a:r>
            <a:r>
              <a:rPr lang="pt-BR" dirty="0" err="1"/>
              <a:t>clockwise</a:t>
            </a:r>
            <a:r>
              <a:rPr lang="pt-BR" dirty="0"/>
              <a:t>)</a:t>
            </a:r>
          </a:p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outward-pointing</a:t>
            </a:r>
            <a:r>
              <a:rPr lang="pt-BR" dirty="0"/>
              <a:t> normal?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141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604214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89" name="Slide Image Placeholder 1">
            <a:extLst>
              <a:ext uri="{FF2B5EF4-FFF2-40B4-BE49-F238E27FC236}">
                <a16:creationId xmlns:a16="http://schemas.microsoft.com/office/drawing/2014/main" id="{D97F8458-29FA-C24E-8448-9A2152DC0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93890" name="Notes Placeholder 2">
            <a:extLst>
              <a:ext uri="{FF2B5EF4-FFF2-40B4-BE49-F238E27FC236}">
                <a16:creationId xmlns:a16="http://schemas.microsoft.com/office/drawing/2014/main" id="{49818ED5-A64F-5E4E-A5B9-307B44381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FC7DD-7782-A541-A036-9798CEA36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6FD7DE0-DEE4-754A-8FB1-6003C01DFF17}" type="slidenum">
              <a:rPr lang="en-US" altLang="pt-BR" sz="1300"/>
              <a:pPr eaLnBrk="1" hangingPunct="1"/>
              <a:t>149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233032680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7" name="Slide Image Placeholder 1">
            <a:extLst>
              <a:ext uri="{FF2B5EF4-FFF2-40B4-BE49-F238E27FC236}">
                <a16:creationId xmlns:a16="http://schemas.microsoft.com/office/drawing/2014/main" id="{96107B8F-840C-A24B-84A6-1353B815D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95938" name="Notes Placeholder 2">
            <a:extLst>
              <a:ext uri="{FF2B5EF4-FFF2-40B4-BE49-F238E27FC236}">
                <a16:creationId xmlns:a16="http://schemas.microsoft.com/office/drawing/2014/main" id="{D1B42020-A40D-0546-B481-E91844BF6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408B1-E663-2442-86C4-F7A522DB8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65A7129-E43C-4548-9829-577127139AF4}" type="slidenum">
              <a:rPr lang="en-US" altLang="pt-BR" sz="1300"/>
              <a:pPr eaLnBrk="1" hangingPunct="1"/>
              <a:t>150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239405679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>
            <a:extLst>
              <a:ext uri="{FF2B5EF4-FFF2-40B4-BE49-F238E27FC236}">
                <a16:creationId xmlns:a16="http://schemas.microsoft.com/office/drawing/2014/main" id="{B11E8AF3-3564-AE49-803E-04DA27F083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1618" name="Notes Placeholder 2">
            <a:extLst>
              <a:ext uri="{FF2B5EF4-FFF2-40B4-BE49-F238E27FC236}">
                <a16:creationId xmlns:a16="http://schemas.microsoft.com/office/drawing/2014/main" id="{238E4D13-DA66-6149-A29B-901778C8D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3D modeling programs: 3D Studio Max, Lightwave, Maya, Blender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Rendering: POV Ray, RenderMan, many others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Animation: Maya, Lightwave, Blender, many others</a:t>
            </a:r>
          </a:p>
          <a:p>
            <a:endParaRPr lang="en-US" altLang="pt-BR">
              <a:ea typeface="ＭＳ Ｐゴシック" panose="020B0600070205080204" pitchFamily="34" charset="-128"/>
            </a:endParaRPr>
          </a:p>
        </p:txBody>
      </p:sp>
      <p:sp>
        <p:nvSpPr>
          <p:cNvPr id="111619" name="Slide Number Placeholder 3">
            <a:extLst>
              <a:ext uri="{FF2B5EF4-FFF2-40B4-BE49-F238E27FC236}">
                <a16:creationId xmlns:a16="http://schemas.microsoft.com/office/drawing/2014/main" id="{66A3BA70-0CDD-0347-952A-1CBF2AF1A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BA702B9-668A-7D44-805B-D4F6260FAD97}" type="slidenum">
              <a:rPr lang="en-US" altLang="pt-BR" sz="1300"/>
              <a:pPr eaLnBrk="1" hangingPunct="1"/>
              <a:t>151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1969591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577C4-DD65-9A44-9208-46816DAE3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6408B20-9451-5B41-B23A-78E5EC8AB3FD}" type="slidenum">
              <a:rPr lang="en-US" altLang="pt-BR" sz="1300"/>
              <a:pPr eaLnBrk="1" hangingPunct="1"/>
              <a:t>15</a:t>
            </a:fld>
            <a:endParaRPr lang="en-US" altLang="pt-BR" sz="1300"/>
          </a:p>
        </p:txBody>
      </p:sp>
      <p:sp>
        <p:nvSpPr>
          <p:cNvPr id="119809" name="Text Box 1">
            <a:extLst>
              <a:ext uri="{FF2B5EF4-FFF2-40B4-BE49-F238E27FC236}">
                <a16:creationId xmlns:a16="http://schemas.microsoft.com/office/drawing/2014/main" id="{A8C43E5E-06BB-0243-9E30-3051FE32424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>
            <a:extLst>
              <a:ext uri="{FF2B5EF4-FFF2-40B4-BE49-F238E27FC236}">
                <a16:creationId xmlns:a16="http://schemas.microsoft.com/office/drawing/2014/main" id="{F090BEC7-4038-0640-9120-E1BB98D12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7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162BA-6444-8E48-9288-AD5A52848B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17D649-97B5-E648-846C-971EC7229339}" type="slidenum">
              <a:rPr lang="en-US" altLang="pt-BR" sz="1300"/>
              <a:pPr eaLnBrk="1" hangingPunct="1"/>
              <a:t>16</a:t>
            </a:fld>
            <a:endParaRPr lang="en-US" altLang="pt-BR" sz="1300"/>
          </a:p>
        </p:txBody>
      </p:sp>
      <p:sp>
        <p:nvSpPr>
          <p:cNvPr id="121857" name="Text Box 1">
            <a:extLst>
              <a:ext uri="{FF2B5EF4-FFF2-40B4-BE49-F238E27FC236}">
                <a16:creationId xmlns:a16="http://schemas.microsoft.com/office/drawing/2014/main" id="{3582C844-91D6-8F4D-A408-87F38B30038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1858" name="Text Box 2">
            <a:extLst>
              <a:ext uri="{FF2B5EF4-FFF2-40B4-BE49-F238E27FC236}">
                <a16:creationId xmlns:a16="http://schemas.microsoft.com/office/drawing/2014/main" id="{96118DE5-2F88-8645-AEDF-ACE06E0D1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0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4E93A-4B0C-7D48-B67B-723360BDC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D57704B-8114-C24C-96B4-80BD5CF19389}" type="slidenum">
              <a:rPr lang="en-US" altLang="pt-BR" sz="1300"/>
              <a:pPr eaLnBrk="1" hangingPunct="1"/>
              <a:t>17</a:t>
            </a:fld>
            <a:endParaRPr lang="en-US" altLang="pt-BR" sz="1300"/>
          </a:p>
        </p:txBody>
      </p:sp>
      <p:sp>
        <p:nvSpPr>
          <p:cNvPr id="122881" name="Text Box 1">
            <a:extLst>
              <a:ext uri="{FF2B5EF4-FFF2-40B4-BE49-F238E27FC236}">
                <a16:creationId xmlns:a16="http://schemas.microsoft.com/office/drawing/2014/main" id="{D517FEC2-F546-8D43-B389-027B9A7AD2A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2882" name="Text Box 2">
            <a:extLst>
              <a:ext uri="{FF2B5EF4-FFF2-40B4-BE49-F238E27FC236}">
                <a16:creationId xmlns:a16="http://schemas.microsoft.com/office/drawing/2014/main" id="{E5363013-CC03-5041-A659-96FA02759A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18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E7EB7-EDA0-5B44-86B7-775CE2DD72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E205F0F-DAB3-184E-ACEB-C2E0D1BE74E0}" type="slidenum">
              <a:rPr lang="en-US" altLang="pt-BR" sz="1300"/>
              <a:pPr eaLnBrk="1" hangingPunct="1"/>
              <a:t>18</a:t>
            </a:fld>
            <a:endParaRPr lang="en-US" altLang="pt-BR" sz="1300"/>
          </a:p>
        </p:txBody>
      </p:sp>
      <p:sp>
        <p:nvSpPr>
          <p:cNvPr id="123905" name="Text Box 1">
            <a:extLst>
              <a:ext uri="{FF2B5EF4-FFF2-40B4-BE49-F238E27FC236}">
                <a16:creationId xmlns:a16="http://schemas.microsoft.com/office/drawing/2014/main" id="{4EB45E07-04F7-B049-A247-34E28EDC30C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3906" name="Text Box 2">
            <a:extLst>
              <a:ext uri="{FF2B5EF4-FFF2-40B4-BE49-F238E27FC236}">
                <a16:creationId xmlns:a16="http://schemas.microsoft.com/office/drawing/2014/main" id="{D7E7543C-0283-AF45-A072-CF38B4B9A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17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5749F-5DAD-0242-AB5E-A6C7BB15E7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BF04731-8F79-E64B-927C-5089C1E2A93A}" type="slidenum">
              <a:rPr lang="en-US" altLang="pt-BR" sz="1300"/>
              <a:pPr eaLnBrk="1" hangingPunct="1"/>
              <a:t>19</a:t>
            </a:fld>
            <a:endParaRPr lang="en-US" altLang="pt-BR" sz="1300"/>
          </a:p>
        </p:txBody>
      </p:sp>
      <p:sp>
        <p:nvSpPr>
          <p:cNvPr id="124929" name="Text Box 1">
            <a:extLst>
              <a:ext uri="{FF2B5EF4-FFF2-40B4-BE49-F238E27FC236}">
                <a16:creationId xmlns:a16="http://schemas.microsoft.com/office/drawing/2014/main" id="{45FB2F21-9960-064C-899F-D69BBC507FF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4930" name="Text Box 2">
            <a:extLst>
              <a:ext uri="{FF2B5EF4-FFF2-40B4-BE49-F238E27FC236}">
                <a16:creationId xmlns:a16="http://schemas.microsoft.com/office/drawing/2014/main" id="{FA09953A-EB31-9440-8214-58154D53C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05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6282F-F40A-4C45-B6A2-87408F900E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354F1F-0D8A-A64C-87A0-0D1BDE0F30FA}" type="slidenum">
              <a:rPr lang="en-US" altLang="pt-BR" sz="1300"/>
              <a:pPr eaLnBrk="1" hangingPunct="1"/>
              <a:t>20</a:t>
            </a:fld>
            <a:endParaRPr lang="en-US" altLang="pt-BR" sz="1300"/>
          </a:p>
        </p:txBody>
      </p:sp>
      <p:sp>
        <p:nvSpPr>
          <p:cNvPr id="125953" name="Text Box 1">
            <a:extLst>
              <a:ext uri="{FF2B5EF4-FFF2-40B4-BE49-F238E27FC236}">
                <a16:creationId xmlns:a16="http://schemas.microsoft.com/office/drawing/2014/main" id="{978005A6-91D5-3D46-8B25-72F8B748C21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5954" name="Text Box 2">
            <a:extLst>
              <a:ext uri="{FF2B5EF4-FFF2-40B4-BE49-F238E27FC236}">
                <a16:creationId xmlns:a16="http://schemas.microsoft.com/office/drawing/2014/main" id="{E22406AA-EEA1-7D4D-B036-12BBC76562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8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0E135-C9A3-344C-BA2C-FF7844EBE8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740376C-5DA9-5441-80E2-8B1809A69102}" type="slidenum">
              <a:rPr lang="en-US" altLang="pt-BR" sz="1300"/>
              <a:pPr eaLnBrk="1" hangingPunct="1"/>
              <a:t>3</a:t>
            </a:fld>
            <a:endParaRPr lang="en-US" altLang="pt-BR" sz="1300"/>
          </a:p>
        </p:txBody>
      </p:sp>
      <p:sp>
        <p:nvSpPr>
          <p:cNvPr id="104449" name="Text Box 1">
            <a:extLst>
              <a:ext uri="{FF2B5EF4-FFF2-40B4-BE49-F238E27FC236}">
                <a16:creationId xmlns:a16="http://schemas.microsoft.com/office/drawing/2014/main" id="{BED18C90-BA17-3C4C-990C-0BF3942CFCA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4450" name="Text Box 2">
            <a:extLst>
              <a:ext uri="{FF2B5EF4-FFF2-40B4-BE49-F238E27FC236}">
                <a16:creationId xmlns:a16="http://schemas.microsoft.com/office/drawing/2014/main" id="{2FED94DF-CDC1-2F45-A9CC-2534B9F948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94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AD010-8D4A-9A41-8A4A-0618384683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ADC8359-CF92-D84E-845F-22C08861841D}" type="slidenum">
              <a:rPr lang="en-US" altLang="pt-BR" sz="1300"/>
              <a:pPr eaLnBrk="1" hangingPunct="1"/>
              <a:t>21</a:t>
            </a:fld>
            <a:endParaRPr lang="en-US" altLang="pt-BR" sz="1300"/>
          </a:p>
        </p:txBody>
      </p:sp>
      <p:sp>
        <p:nvSpPr>
          <p:cNvPr id="126977" name="Text Box 1">
            <a:extLst>
              <a:ext uri="{FF2B5EF4-FFF2-40B4-BE49-F238E27FC236}">
                <a16:creationId xmlns:a16="http://schemas.microsoft.com/office/drawing/2014/main" id="{8705D525-0DD7-CF4A-9F78-750604CE07E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6978" name="Text Box 2">
            <a:extLst>
              <a:ext uri="{FF2B5EF4-FFF2-40B4-BE49-F238E27FC236}">
                <a16:creationId xmlns:a16="http://schemas.microsoft.com/office/drawing/2014/main" id="{748161E2-08E9-0942-8E8F-E5AA80805B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4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C4F18-9778-F44B-8571-8738A05E31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21A8D94-1A64-704C-9CE5-CB0DC82EF00E}" type="slidenum">
              <a:rPr lang="en-US" altLang="pt-BR" sz="1300"/>
              <a:pPr eaLnBrk="1" hangingPunct="1"/>
              <a:t>22</a:t>
            </a:fld>
            <a:endParaRPr lang="en-US" altLang="pt-BR" sz="1300"/>
          </a:p>
        </p:txBody>
      </p:sp>
      <p:sp>
        <p:nvSpPr>
          <p:cNvPr id="128001" name="Text Box 1">
            <a:extLst>
              <a:ext uri="{FF2B5EF4-FFF2-40B4-BE49-F238E27FC236}">
                <a16:creationId xmlns:a16="http://schemas.microsoft.com/office/drawing/2014/main" id="{1A58BAF6-7737-3B4B-9EAA-F6531687BD6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28002" name="Text Box 2">
            <a:extLst>
              <a:ext uri="{FF2B5EF4-FFF2-40B4-BE49-F238E27FC236}">
                <a16:creationId xmlns:a16="http://schemas.microsoft.com/office/drawing/2014/main" id="{F80CD3D2-89FF-E647-98C3-9DF5AFCF82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40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50F4E-7C0A-3049-AB8F-96D4DC8694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D2AE41A-9418-D240-8A75-E2D78681B379}" type="slidenum">
              <a:rPr lang="en-US" altLang="pt-BR" sz="1300"/>
              <a:pPr eaLnBrk="1" hangingPunct="1"/>
              <a:t>23</a:t>
            </a:fld>
            <a:endParaRPr lang="en-US" altLang="pt-BR" sz="1300"/>
          </a:p>
        </p:txBody>
      </p:sp>
      <p:sp>
        <p:nvSpPr>
          <p:cNvPr id="130049" name="Text Box 1">
            <a:extLst>
              <a:ext uri="{FF2B5EF4-FFF2-40B4-BE49-F238E27FC236}">
                <a16:creationId xmlns:a16="http://schemas.microsoft.com/office/drawing/2014/main" id="{77C6DCBE-D5B2-FE4F-B45A-AAAFA578D2F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0050" name="Text Box 2">
            <a:extLst>
              <a:ext uri="{FF2B5EF4-FFF2-40B4-BE49-F238E27FC236}">
                <a16:creationId xmlns:a16="http://schemas.microsoft.com/office/drawing/2014/main" id="{F4A28D60-D55E-2C48-BE94-53182E0B6B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47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98248-A4AD-7B4B-B027-B0BDE67B42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E6987D4-0C66-B049-8235-9D3316FFBE1C}" type="slidenum">
              <a:rPr lang="en-US" altLang="pt-BR" sz="1300"/>
              <a:pPr eaLnBrk="1" hangingPunct="1"/>
              <a:t>24</a:t>
            </a:fld>
            <a:endParaRPr lang="en-US" altLang="pt-BR" sz="1300"/>
          </a:p>
        </p:txBody>
      </p:sp>
      <p:sp>
        <p:nvSpPr>
          <p:cNvPr id="131073" name="Text Box 1">
            <a:extLst>
              <a:ext uri="{FF2B5EF4-FFF2-40B4-BE49-F238E27FC236}">
                <a16:creationId xmlns:a16="http://schemas.microsoft.com/office/drawing/2014/main" id="{36023AC7-F859-0646-976B-1638BC9D69D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1074" name="Text Box 2">
            <a:extLst>
              <a:ext uri="{FF2B5EF4-FFF2-40B4-BE49-F238E27FC236}">
                <a16:creationId xmlns:a16="http://schemas.microsoft.com/office/drawing/2014/main" id="{ADFC3850-CB3F-8F43-838D-F8D5CA129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36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6BCDD-1447-1F44-A353-CADB51EE7E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9DA9461-7B81-EC4A-9419-D8F94CA6CDE0}" type="slidenum">
              <a:rPr lang="en-US" altLang="pt-BR" sz="1300"/>
              <a:pPr eaLnBrk="1" hangingPunct="1"/>
              <a:t>25</a:t>
            </a:fld>
            <a:endParaRPr lang="en-US" altLang="pt-BR" sz="1300"/>
          </a:p>
        </p:txBody>
      </p:sp>
      <p:sp>
        <p:nvSpPr>
          <p:cNvPr id="132097" name="Text Box 1">
            <a:extLst>
              <a:ext uri="{FF2B5EF4-FFF2-40B4-BE49-F238E27FC236}">
                <a16:creationId xmlns:a16="http://schemas.microsoft.com/office/drawing/2014/main" id="{FAF07766-C648-0344-810A-53E54DB026D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2098" name="Text Box 2">
            <a:extLst>
              <a:ext uri="{FF2B5EF4-FFF2-40B4-BE49-F238E27FC236}">
                <a16:creationId xmlns:a16="http://schemas.microsoft.com/office/drawing/2014/main" id="{F67898DA-A994-F449-81DB-316AADEAD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22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51136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39555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28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96243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>
            <a:extLst>
              <a:ext uri="{FF2B5EF4-FFF2-40B4-BE49-F238E27FC236}">
                <a16:creationId xmlns:a16="http://schemas.microsoft.com/office/drawing/2014/main" id="{82D5FE11-C282-C744-8B9E-08B2CC75F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>
            <a:extLst>
              <a:ext uri="{FF2B5EF4-FFF2-40B4-BE49-F238E27FC236}">
                <a16:creationId xmlns:a16="http://schemas.microsoft.com/office/drawing/2014/main" id="{CF59A369-243C-624D-A4C7-2396784A0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What visual argument does this graph make? (Ray Kurzweil)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What is Moore's law actually? It only applies to transistor count.</a:t>
            </a:r>
          </a:p>
          <a:p>
            <a:endParaRPr lang="en-US" altLang="pt-BR">
              <a:ea typeface="ＭＳ Ｐゴシック" panose="020B0600070205080204" pitchFamily="34" charset="-128"/>
            </a:endParaRPr>
          </a:p>
        </p:txBody>
      </p:sp>
      <p:sp>
        <p:nvSpPr>
          <p:cNvPr id="117763" name="Slide Number Placeholder 3">
            <a:extLst>
              <a:ext uri="{FF2B5EF4-FFF2-40B4-BE49-F238E27FC236}">
                <a16:creationId xmlns:a16="http://schemas.microsoft.com/office/drawing/2014/main" id="{C58B7E9F-9771-934F-B7E5-E5D538C4F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D935C08-E90E-C945-AB01-72488EDA3B8A}" type="slidenum">
              <a:rPr lang="en-US" altLang="pt-BR" sz="1300"/>
              <a:pPr eaLnBrk="1" hangingPunct="1"/>
              <a:t>29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3765768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>
            <a:extLst>
              <a:ext uri="{FF2B5EF4-FFF2-40B4-BE49-F238E27FC236}">
                <a16:creationId xmlns:a16="http://schemas.microsoft.com/office/drawing/2014/main" id="{2D515838-6E35-EC4F-8EF2-972F51583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9810" name="Notes Placeholder 2">
            <a:extLst>
              <a:ext uri="{FF2B5EF4-FFF2-40B4-BE49-F238E27FC236}">
                <a16:creationId xmlns:a16="http://schemas.microsoft.com/office/drawing/2014/main" id="{F5C18A36-B024-294E-81A9-10186EEBD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Transistor count is still growing. What's happening to performance? Power consumption?</a:t>
            </a:r>
          </a:p>
        </p:txBody>
      </p:sp>
      <p:sp>
        <p:nvSpPr>
          <p:cNvPr id="119811" name="Slide Number Placeholder 3">
            <a:extLst>
              <a:ext uri="{FF2B5EF4-FFF2-40B4-BE49-F238E27FC236}">
                <a16:creationId xmlns:a16="http://schemas.microsoft.com/office/drawing/2014/main" id="{5EFBAFE8-704E-ED46-B2B8-6280DE106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86A81D2-DAF9-0B4A-9D82-FBCE064DECA6}" type="slidenum">
              <a:rPr lang="en-US" altLang="pt-BR" sz="1300"/>
              <a:pPr eaLnBrk="1" hangingPunct="1"/>
              <a:t>30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109662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BB71E-B5DA-0E41-8914-216EA474D5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16E8971-D710-CA4A-B23C-F72D27A43848}" type="slidenum">
              <a:rPr lang="en-US" altLang="pt-BR" sz="1300"/>
              <a:pPr eaLnBrk="1" hangingPunct="1"/>
              <a:t>4</a:t>
            </a:fld>
            <a:endParaRPr lang="en-US" altLang="pt-BR" sz="1300"/>
          </a:p>
        </p:txBody>
      </p:sp>
      <p:sp>
        <p:nvSpPr>
          <p:cNvPr id="105473" name="Text Box 1">
            <a:extLst>
              <a:ext uri="{FF2B5EF4-FFF2-40B4-BE49-F238E27FC236}">
                <a16:creationId xmlns:a16="http://schemas.microsoft.com/office/drawing/2014/main" id="{1473063E-C56C-B246-9072-645C592004D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5474" name="Text Box 2">
            <a:extLst>
              <a:ext uri="{FF2B5EF4-FFF2-40B4-BE49-F238E27FC236}">
                <a16:creationId xmlns:a16="http://schemas.microsoft.com/office/drawing/2014/main" id="{26AD83DB-6C13-6D44-A857-E5201C3EE0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4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>
            <a:extLst>
              <a:ext uri="{FF2B5EF4-FFF2-40B4-BE49-F238E27FC236}">
                <a16:creationId xmlns:a16="http://schemas.microsoft.com/office/drawing/2014/main" id="{0AA39D7A-390B-4947-9E92-719EB984F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1858" name="Notes Placeholder 2">
            <a:extLst>
              <a:ext uri="{FF2B5EF4-FFF2-40B4-BE49-F238E27FC236}">
                <a16:creationId xmlns:a16="http://schemas.microsoft.com/office/drawing/2014/main" id="{19066F6C-5803-0E47-A70F-D422BB801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According to NVidia, the future is not a few cores optimized for serial performance speed, it's many smaller processors optimized for power consumption.</a:t>
            </a:r>
          </a:p>
        </p:txBody>
      </p:sp>
      <p:sp>
        <p:nvSpPr>
          <p:cNvPr id="121859" name="Slide Number Placeholder 3">
            <a:extLst>
              <a:ext uri="{FF2B5EF4-FFF2-40B4-BE49-F238E27FC236}">
                <a16:creationId xmlns:a16="http://schemas.microsoft.com/office/drawing/2014/main" id="{3E2D9AB9-A766-B84E-9965-84EFB8267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0C9FC67-8FFF-0449-A6EF-3701C7037A84}" type="slidenum">
              <a:rPr lang="en-US" altLang="pt-BR" sz="1300"/>
              <a:pPr eaLnBrk="1" hangingPunct="1"/>
              <a:t>31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2987744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>
            <a:extLst>
              <a:ext uri="{FF2B5EF4-FFF2-40B4-BE49-F238E27FC236}">
                <a16:creationId xmlns:a16="http://schemas.microsoft.com/office/drawing/2014/main" id="{165ABDA7-3BA9-834F-BDCB-7692510A9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>
            <a:extLst>
              <a:ext uri="{FF2B5EF4-FFF2-40B4-BE49-F238E27FC236}">
                <a16:creationId xmlns:a16="http://schemas.microsoft.com/office/drawing/2014/main" id="{E5F7A0EB-FA9C-4E4E-B83D-618B90026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This graph is old, but the growth of graphics processor performance has still been greatly outstripping CPUs. </a:t>
            </a:r>
          </a:p>
        </p:txBody>
      </p:sp>
      <p:sp>
        <p:nvSpPr>
          <p:cNvPr id="123907" name="Slide Number Placeholder 3">
            <a:extLst>
              <a:ext uri="{FF2B5EF4-FFF2-40B4-BE49-F238E27FC236}">
                <a16:creationId xmlns:a16="http://schemas.microsoft.com/office/drawing/2014/main" id="{B0EB1D07-C976-8A49-A9E6-80C537677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953FD36-C2EC-A444-AE90-FBB607BD9243}" type="slidenum">
              <a:rPr lang="en-US" altLang="pt-BR" sz="1300"/>
              <a:pPr eaLnBrk="1" hangingPunct="1"/>
              <a:t>32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3813909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>
            <a:extLst>
              <a:ext uri="{FF2B5EF4-FFF2-40B4-BE49-F238E27FC236}">
                <a16:creationId xmlns:a16="http://schemas.microsoft.com/office/drawing/2014/main" id="{DD30E338-ED85-1643-A3E4-FAD894CD4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125954" name="Notes Placeholder 2">
            <a:extLst>
              <a:ext uri="{FF2B5EF4-FFF2-40B4-BE49-F238E27FC236}">
                <a16:creationId xmlns:a16="http://schemas.microsoft.com/office/drawing/2014/main" id="{5F0ECF0B-F985-1948-9391-5E24853A2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  <a:hlinkClick r:id="rId3"/>
              </a:rPr>
              <a:t>http://en.wikipedia.org/wiki/Comparison_of_Nvidia_graphics_processing_units#GeForce_400_Series</a:t>
            </a:r>
            <a:endParaRPr lang="en-US" altLang="pt-BR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216A0-F626-D442-82CC-9CE5BC3C1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B1AA12A-D667-C14F-914D-7B310E020EC0}" type="slidenum">
              <a:rPr lang="en-US" altLang="pt-BR" sz="1300"/>
              <a:pPr eaLnBrk="1" hangingPunct="1"/>
              <a:t>33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27523503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>
            <a:extLst>
              <a:ext uri="{FF2B5EF4-FFF2-40B4-BE49-F238E27FC236}">
                <a16:creationId xmlns:a16="http://schemas.microsoft.com/office/drawing/2014/main" id="{A8B23EC9-5712-844D-825B-084BE681C9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128002" name="Notes Placeholder 2">
            <a:extLst>
              <a:ext uri="{FF2B5EF4-FFF2-40B4-BE49-F238E27FC236}">
                <a16:creationId xmlns:a16="http://schemas.microsoft.com/office/drawing/2014/main" id="{AB0AC29E-E820-CE48-9EF9-704226ACD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D4D6EA9A-1863-3D4A-9CD0-B7B4E4D7D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B144B21-CCA0-784A-9A00-AA7437054943}" type="slidenum">
              <a:rPr lang="en-US" altLang="pt-BR" sz="1300">
                <a:latin typeface="Verdana" panose="020B0604030504040204" pitchFamily="34" charset="0"/>
              </a:rPr>
              <a:pPr eaLnBrk="1" hangingPunct="1"/>
              <a:t>34</a:t>
            </a:fld>
            <a:endParaRPr lang="en-US" altLang="pt-BR" sz="13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937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Image Placeholder 1">
            <a:extLst>
              <a:ext uri="{FF2B5EF4-FFF2-40B4-BE49-F238E27FC236}">
                <a16:creationId xmlns:a16="http://schemas.microsoft.com/office/drawing/2014/main" id="{3AA3615D-6024-5047-ADE4-DC4202F59F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31074" name="Notes Placeholder 2">
            <a:extLst>
              <a:ext uri="{FF2B5EF4-FFF2-40B4-BE49-F238E27FC236}">
                <a16:creationId xmlns:a16="http://schemas.microsoft.com/office/drawing/2014/main" id="{A1B942C1-8D59-C149-A871-BD0287E8E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929D5C64-E59E-FC41-B4DF-0697F298D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7553F8A-FE24-5A42-8300-BE2F2D892EF0}" type="slidenum">
              <a:rPr lang="en-US" altLang="pt-BR" sz="1300">
                <a:latin typeface="Verdana" panose="020B0604030504040204" pitchFamily="34" charset="0"/>
              </a:rPr>
              <a:pPr eaLnBrk="1" hangingPunct="1"/>
              <a:t>35</a:t>
            </a:fld>
            <a:endParaRPr lang="en-US" altLang="pt-BR" sz="13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263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Image Placeholder 1">
            <a:extLst>
              <a:ext uri="{FF2B5EF4-FFF2-40B4-BE49-F238E27FC236}">
                <a16:creationId xmlns:a16="http://schemas.microsoft.com/office/drawing/2014/main" id="{AC44DFE8-2151-B049-8DEA-3D57FEF71A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33122" name="Notes Placeholder 2">
            <a:extLst>
              <a:ext uri="{FF2B5EF4-FFF2-40B4-BE49-F238E27FC236}">
                <a16:creationId xmlns:a16="http://schemas.microsoft.com/office/drawing/2014/main" id="{2070D160-2337-0E40-81F0-4FC3606F1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921EDE3-71CD-3E47-9DD6-51FE0DB1B5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8920D03-D730-7448-9DFA-8516C91D1BA7}" type="slidenum">
              <a:rPr lang="en-US" altLang="pt-BR" sz="1300">
                <a:latin typeface="Verdana" panose="020B0604030504040204" pitchFamily="34" charset="0"/>
              </a:rPr>
              <a:pPr eaLnBrk="1" hangingPunct="1"/>
              <a:t>36</a:t>
            </a:fld>
            <a:endParaRPr lang="en-US" altLang="pt-BR" sz="13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04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37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19686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38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368878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Slide Image Placeholder 1">
            <a:extLst>
              <a:ext uri="{FF2B5EF4-FFF2-40B4-BE49-F238E27FC236}">
                <a16:creationId xmlns:a16="http://schemas.microsoft.com/office/drawing/2014/main" id="{D0B6F6A9-19ED-6E43-8168-408940FE59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137218" name="Notes Placeholder 2">
            <a:extLst>
              <a:ext uri="{FF2B5EF4-FFF2-40B4-BE49-F238E27FC236}">
                <a16:creationId xmlns:a16="http://schemas.microsoft.com/office/drawing/2014/main" id="{D78ED85F-B5FD-8441-894C-B75E40DA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AEBA7278-8386-F640-A173-03BF61419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9178FFF-3176-904E-AAA8-B37C763B846D}" type="slidenum">
              <a:rPr lang="en-US" altLang="pt-BR" sz="1300">
                <a:latin typeface="Verdana" panose="020B0604030504040204" pitchFamily="34" charset="0"/>
              </a:rPr>
              <a:pPr eaLnBrk="1" hangingPunct="1"/>
              <a:t>39</a:t>
            </a:fld>
            <a:endParaRPr lang="en-US" altLang="pt-BR" sz="13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663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Slide Image Placeholder 1">
            <a:extLst>
              <a:ext uri="{FF2B5EF4-FFF2-40B4-BE49-F238E27FC236}">
                <a16:creationId xmlns:a16="http://schemas.microsoft.com/office/drawing/2014/main" id="{9BAAFE56-C00C-B647-BB86-F45156F9A1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139266" name="Notes Placeholder 2">
            <a:extLst>
              <a:ext uri="{FF2B5EF4-FFF2-40B4-BE49-F238E27FC236}">
                <a16:creationId xmlns:a16="http://schemas.microsoft.com/office/drawing/2014/main" id="{63FE8779-9C17-8A40-9911-07EA1DF9C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0D581086-1DFC-C241-8719-BBF30B9D9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F55EEF0-D385-834C-BBE0-C2920A7B0D3B}" type="slidenum">
              <a:rPr lang="en-US" altLang="pt-BR" sz="1300">
                <a:latin typeface="Verdana" panose="020B0604030504040204" pitchFamily="34" charset="0"/>
              </a:rPr>
              <a:pPr eaLnBrk="1" hangingPunct="1"/>
              <a:t>40</a:t>
            </a:fld>
            <a:endParaRPr lang="en-US" altLang="pt-BR" sz="13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57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72A7C-ED77-B146-9087-53E724B235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6D3028E-C37B-E34E-A135-506CA5A1E22D}" type="slidenum">
              <a:rPr lang="en-US" altLang="pt-BR" sz="1300"/>
              <a:pPr eaLnBrk="1" hangingPunct="1"/>
              <a:t>5</a:t>
            </a:fld>
            <a:endParaRPr lang="en-US" altLang="pt-BR" sz="1300"/>
          </a:p>
        </p:txBody>
      </p:sp>
      <p:sp>
        <p:nvSpPr>
          <p:cNvPr id="106497" name="Text Box 1">
            <a:extLst>
              <a:ext uri="{FF2B5EF4-FFF2-40B4-BE49-F238E27FC236}">
                <a16:creationId xmlns:a16="http://schemas.microsoft.com/office/drawing/2014/main" id="{C539C69E-8639-6549-8F84-12BC1553092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6498" name="Text Box 2">
            <a:extLst>
              <a:ext uri="{FF2B5EF4-FFF2-40B4-BE49-F238E27FC236}">
                <a16:creationId xmlns:a16="http://schemas.microsoft.com/office/drawing/2014/main" id="{0948732B-88CA-EB4C-88F9-A0AEE99A4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44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Slide Image Placeholder 1">
            <a:extLst>
              <a:ext uri="{FF2B5EF4-FFF2-40B4-BE49-F238E27FC236}">
                <a16:creationId xmlns:a16="http://schemas.microsoft.com/office/drawing/2014/main" id="{A448504F-AA4B-804F-8E87-6D8D32A8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141314" name="Notes Placeholder 2">
            <a:extLst>
              <a:ext uri="{FF2B5EF4-FFF2-40B4-BE49-F238E27FC236}">
                <a16:creationId xmlns:a16="http://schemas.microsoft.com/office/drawing/2014/main" id="{8FB73069-E071-2B4B-A495-FC44C6ED8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05B17-FF77-464D-A5C6-EABA53541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32A6C62-592C-0F4B-AC31-16F465A4F981}" type="slidenum">
              <a:rPr lang="en-US" altLang="pt-BR" sz="1300"/>
              <a:pPr eaLnBrk="1" hangingPunct="1"/>
              <a:t>41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1206297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Slide Image Placeholder 1">
            <a:extLst>
              <a:ext uri="{FF2B5EF4-FFF2-40B4-BE49-F238E27FC236}">
                <a16:creationId xmlns:a16="http://schemas.microsoft.com/office/drawing/2014/main" id="{21096C58-7CF0-3446-9A00-90CCAED0D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143362" name="Notes Placeholder 2">
            <a:extLst>
              <a:ext uri="{FF2B5EF4-FFF2-40B4-BE49-F238E27FC236}">
                <a16:creationId xmlns:a16="http://schemas.microsoft.com/office/drawing/2014/main" id="{AEE15D91-AED5-004B-9AEE-BDFD8E6EF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8E099-E3A5-9947-8246-C206F6577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05C7647-EB39-224C-8497-31708D4E9E61}" type="slidenum">
              <a:rPr lang="en-US" altLang="pt-BR" sz="1300"/>
              <a:pPr eaLnBrk="1" hangingPunct="1"/>
              <a:t>42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11833081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Slide Image Placeholder 1">
            <a:extLst>
              <a:ext uri="{FF2B5EF4-FFF2-40B4-BE49-F238E27FC236}">
                <a16:creationId xmlns:a16="http://schemas.microsoft.com/office/drawing/2014/main" id="{FA1AECFC-EFE3-6447-A047-ADB4B055AB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145410" name="Notes Placeholder 2">
            <a:extLst>
              <a:ext uri="{FF2B5EF4-FFF2-40B4-BE49-F238E27FC236}">
                <a16:creationId xmlns:a16="http://schemas.microsoft.com/office/drawing/2014/main" id="{D109B4CE-5E00-3240-BA0B-7124B45F4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135F7780-1740-9545-82F4-3272AC1F0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6D5F047-2CFA-A24E-AF14-913DDABE6665}" type="slidenum">
              <a:rPr lang="en-US" altLang="pt-BR" sz="1300">
                <a:latin typeface="Verdana" panose="020B0604030504040204" pitchFamily="34" charset="0"/>
              </a:rPr>
              <a:pPr eaLnBrk="1" hangingPunct="1"/>
              <a:t>43</a:t>
            </a:fld>
            <a:endParaRPr lang="en-US" altLang="pt-BR" sz="13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62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>
            <a:extLst>
              <a:ext uri="{FF2B5EF4-FFF2-40B4-BE49-F238E27FC236}">
                <a16:creationId xmlns:a16="http://schemas.microsoft.com/office/drawing/2014/main" id="{AEA837E7-60F8-0449-8B09-4085631FAE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148482" name="Notes Placeholder 2">
            <a:extLst>
              <a:ext uri="{FF2B5EF4-FFF2-40B4-BE49-F238E27FC236}">
                <a16:creationId xmlns:a16="http://schemas.microsoft.com/office/drawing/2014/main" id="{5332D41A-2509-CD4A-AA3E-8FF669EAB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43838480-E0FE-6947-83E3-5076F3E02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95108C9-C507-9B40-A5C8-80082D405A79}" type="slidenum">
              <a:rPr lang="en-US" altLang="pt-BR" sz="1300">
                <a:latin typeface="Verdana" panose="020B0604030504040204" pitchFamily="34" charset="0"/>
              </a:rPr>
              <a:pPr eaLnBrk="1" hangingPunct="1"/>
              <a:t>44</a:t>
            </a:fld>
            <a:endParaRPr lang="en-US" altLang="pt-BR" sz="13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529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>
            <a:extLst>
              <a:ext uri="{FF2B5EF4-FFF2-40B4-BE49-F238E27FC236}">
                <a16:creationId xmlns:a16="http://schemas.microsoft.com/office/drawing/2014/main" id="{B6E22955-7DFA-784B-AAFA-65585FD6FF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50530" name="Notes Placeholder 2">
            <a:extLst>
              <a:ext uri="{FF2B5EF4-FFF2-40B4-BE49-F238E27FC236}">
                <a16:creationId xmlns:a16="http://schemas.microsoft.com/office/drawing/2014/main" id="{9FBB16C8-1BE0-EE48-9F7B-0865CE66E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68220B0D-D6BC-314D-8BAE-CE2B86886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BB3C710-3EAF-854F-891F-DBBD86B69CDF}" type="slidenum">
              <a:rPr lang="en-US" altLang="pt-BR" sz="1300">
                <a:latin typeface="Verdana" panose="020B0604030504040204" pitchFamily="34" charset="0"/>
              </a:rPr>
              <a:pPr eaLnBrk="1" hangingPunct="1"/>
              <a:t>45</a:t>
            </a:fld>
            <a:endParaRPr lang="en-US" altLang="pt-BR" sz="13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858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46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786134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47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38241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>
            <a:extLst>
              <a:ext uri="{FF2B5EF4-FFF2-40B4-BE49-F238E27FC236}">
                <a16:creationId xmlns:a16="http://schemas.microsoft.com/office/drawing/2014/main" id="{41F2A1F4-7849-AA40-9D63-8342B9B3F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4626" name="Notes Placeholder 2">
            <a:extLst>
              <a:ext uri="{FF2B5EF4-FFF2-40B4-BE49-F238E27FC236}">
                <a16:creationId xmlns:a16="http://schemas.microsoft.com/office/drawing/2014/main" id="{83757347-E8DF-AC4A-B4D0-72B6D573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How would you write a program to generate this image?</a:t>
            </a:r>
          </a:p>
        </p:txBody>
      </p:sp>
      <p:sp>
        <p:nvSpPr>
          <p:cNvPr id="154627" name="Slide Number Placeholder 3">
            <a:extLst>
              <a:ext uri="{FF2B5EF4-FFF2-40B4-BE49-F238E27FC236}">
                <a16:creationId xmlns:a16="http://schemas.microsoft.com/office/drawing/2014/main" id="{3D0B7C10-9A3E-B147-ADAA-42768CD1A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61E1684-5DF2-9447-BED9-03487D215975}" type="slidenum">
              <a:rPr lang="en-US" altLang="pt-BR" sz="1300"/>
              <a:pPr eaLnBrk="1" hangingPunct="1"/>
              <a:t>48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41141250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49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153657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50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7035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7838D-38D1-FE4C-BDA6-A2A58D5ABE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CFBFFB8-52DF-7249-A4FB-28BF28F3FD14}" type="slidenum">
              <a:rPr lang="en-US" altLang="pt-BR" sz="1300"/>
              <a:pPr eaLnBrk="1" hangingPunct="1"/>
              <a:t>6</a:t>
            </a:fld>
            <a:endParaRPr lang="en-US" altLang="pt-BR" sz="1300"/>
          </a:p>
        </p:txBody>
      </p:sp>
      <p:sp>
        <p:nvSpPr>
          <p:cNvPr id="107521" name="Text Box 1">
            <a:extLst>
              <a:ext uri="{FF2B5EF4-FFF2-40B4-BE49-F238E27FC236}">
                <a16:creationId xmlns:a16="http://schemas.microsoft.com/office/drawing/2014/main" id="{68314943-1F9D-EA47-A350-991C1C3309D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7522" name="Text Box 2">
            <a:extLst>
              <a:ext uri="{FF2B5EF4-FFF2-40B4-BE49-F238E27FC236}">
                <a16:creationId xmlns:a16="http://schemas.microsoft.com/office/drawing/2014/main" id="{04869B83-C1EF-E14F-BFA6-D70A0077F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829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7">
            <a:extLst>
              <a:ext uri="{FF2B5EF4-FFF2-40B4-BE49-F238E27FC236}">
                <a16:creationId xmlns:a16="http://schemas.microsoft.com/office/drawing/2014/main" id="{DF76EFA8-2D1D-F348-B438-D2DEAC7A81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9F81681-4695-8642-89DE-035F390A5B44}" type="slidenum">
              <a:rPr lang="en-US" altLang="pt-BR" sz="1300"/>
              <a:pPr eaLnBrk="1" hangingPunct="1"/>
              <a:t>51</a:t>
            </a:fld>
            <a:endParaRPr lang="en-US" altLang="pt-BR" sz="1300"/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FB32C5BA-7D1C-F548-A3A5-A1F6D93076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12307E0D-3D7D-8B41-86E2-6C1185806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Why does this image look so poor?  It's entirely flat. There's no real sense of shape, of depth.  Why is that?</a:t>
            </a:r>
          </a:p>
          <a:p>
            <a:r>
              <a:rPr lang="en-US" altLang="pt-BR" dirty="0">
                <a:ea typeface="ＭＳ Ｐゴシック" panose="020B0600070205080204" pitchFamily="34" charset="-128"/>
              </a:rPr>
              <a:t>Our previous model wasn't very accurate – realistically, more light bounces off the object toward our eye when the object is pointed directly toward a light; less when the surface slants away from light sources.</a:t>
            </a:r>
          </a:p>
        </p:txBody>
      </p:sp>
    </p:spTree>
    <p:extLst>
      <p:ext uri="{BB962C8B-B14F-4D97-AF65-F5344CB8AC3E}">
        <p14:creationId xmlns:p14="http://schemas.microsoft.com/office/powerpoint/2010/main" val="41147457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>
            <a:extLst>
              <a:ext uri="{FF2B5EF4-FFF2-40B4-BE49-F238E27FC236}">
                <a16:creationId xmlns:a16="http://schemas.microsoft.com/office/drawing/2014/main" id="{9EF7B351-461B-534E-9B57-C21B6FA298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6FBECFB-04C1-5C4B-BC7F-3528E828208D}" type="slidenum">
              <a:rPr lang="en-US" altLang="pt-BR" sz="1300"/>
              <a:pPr eaLnBrk="1" hangingPunct="1"/>
              <a:t>52</a:t>
            </a:fld>
            <a:endParaRPr lang="en-US" altLang="pt-BR" sz="1300"/>
          </a:p>
        </p:txBody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46F63CB-9DE8-C745-B1EC-76651AD1B2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5C29DB6A-1B4C-074D-B248-FB89A6D49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How would you know what color to use for each pixel of the image?  The basic idea is to "shoot a ray" from the eye, through the pixel of the image, and see what part of the world model it hits first.  If it hits a red object, we color that pixel red.</a:t>
            </a:r>
          </a:p>
          <a:p>
            <a:endParaRPr lang="en-US" altLang="pt-BR" dirty="0">
              <a:ea typeface="ＭＳ Ｐゴシック" panose="020B0600070205080204" pitchFamily="34" charset="-128"/>
            </a:endParaRPr>
          </a:p>
          <a:p>
            <a:r>
              <a:rPr lang="en-US" altLang="pt-BR" dirty="0">
                <a:ea typeface="ＭＳ Ｐゴシック" panose="020B0600070205080204" pitchFamily="34" charset="-128"/>
              </a:rPr>
              <a:t>What would you get using this approach, do you think?</a:t>
            </a:r>
          </a:p>
          <a:p>
            <a:endParaRPr lang="en-US" altLang="pt-B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2021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53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44269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54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120522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55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846714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56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106534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57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61987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58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528408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59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211677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60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03544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48940-5E14-0E4E-8BC4-F0CB305E26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B243C11-7FC5-3645-8D87-BF43BA38604E}" type="slidenum">
              <a:rPr lang="en-US" altLang="pt-BR" sz="1300"/>
              <a:pPr eaLnBrk="1" hangingPunct="1"/>
              <a:t>7</a:t>
            </a:fld>
            <a:endParaRPr lang="en-US" altLang="pt-BR" sz="1300"/>
          </a:p>
        </p:txBody>
      </p:sp>
      <p:sp>
        <p:nvSpPr>
          <p:cNvPr id="108545" name="Text Box 1">
            <a:extLst>
              <a:ext uri="{FF2B5EF4-FFF2-40B4-BE49-F238E27FC236}">
                <a16:creationId xmlns:a16="http://schemas.microsoft.com/office/drawing/2014/main" id="{008A537F-0607-7A4B-A67B-84D055FC201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8546" name="Text Box 2">
            <a:extLst>
              <a:ext uri="{FF2B5EF4-FFF2-40B4-BE49-F238E27FC236}">
                <a16:creationId xmlns:a16="http://schemas.microsoft.com/office/drawing/2014/main" id="{A213878E-3803-694D-B535-5239124CA2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876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61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341143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62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622806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63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348982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64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72005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65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994483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66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889005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Slide Image Placeholder 1">
            <a:extLst>
              <a:ext uri="{FF2B5EF4-FFF2-40B4-BE49-F238E27FC236}">
                <a16:creationId xmlns:a16="http://schemas.microsoft.com/office/drawing/2014/main" id="{BF160D62-B507-E745-92FC-48FF510D5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78178" name="Notes Placeholder 2">
            <a:extLst>
              <a:ext uri="{FF2B5EF4-FFF2-40B4-BE49-F238E27FC236}">
                <a16:creationId xmlns:a16="http://schemas.microsoft.com/office/drawing/2014/main" id="{0938AA35-71BE-4D40-B59F-FEAAC5B49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How else could you generate realistic-looking images – without the hard shadows and aliasing? Color bleed?</a:t>
            </a:r>
          </a:p>
        </p:txBody>
      </p:sp>
      <p:sp>
        <p:nvSpPr>
          <p:cNvPr id="178179" name="Slide Number Placeholder 3">
            <a:extLst>
              <a:ext uri="{FF2B5EF4-FFF2-40B4-BE49-F238E27FC236}">
                <a16:creationId xmlns:a16="http://schemas.microsoft.com/office/drawing/2014/main" id="{7174FAC4-AA03-514B-B5C8-9A30EC999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A133BAF-DF49-8440-9ADF-5772358D80DF}" type="slidenum">
              <a:rPr lang="en-US" altLang="pt-BR" sz="1300"/>
              <a:pPr eaLnBrk="1" hangingPunct="1"/>
              <a:t>67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17529736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68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852492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7">
            <a:extLst>
              <a:ext uri="{FF2B5EF4-FFF2-40B4-BE49-F238E27FC236}">
                <a16:creationId xmlns:a16="http://schemas.microsoft.com/office/drawing/2014/main" id="{DCAFF20C-65BF-4E47-852F-C346CC189A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BA77584-6504-A446-8EC4-05D745FB32E7}" type="slidenum">
              <a:rPr lang="en-US" altLang="pt-BR" sz="1300"/>
              <a:pPr eaLnBrk="1" hangingPunct="1"/>
              <a:t>70</a:t>
            </a:fld>
            <a:endParaRPr lang="en-US" altLang="pt-BR" sz="1300"/>
          </a:p>
        </p:txBody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44315CD6-FF5D-DA4E-B825-1C5A417625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E271E90F-975C-7546-9B43-7ED294B214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Mention source of images</a:t>
            </a:r>
          </a:p>
          <a:p>
            <a:r>
              <a:rPr lang="en-US" altLang="pt-BR" dirty="0">
                <a:ea typeface="ＭＳ Ｐゴシック" panose="020B0600070205080204" pitchFamily="34" charset="-128"/>
              </a:rPr>
              <a:t>Mention </a:t>
            </a:r>
            <a:r>
              <a:rPr lang="en-US" altLang="pt-BR" dirty="0" err="1">
                <a:ea typeface="ＭＳ Ｐゴシック" panose="020B0600070205080204" pitchFamily="34" charset="-128"/>
              </a:rPr>
              <a:t>renderman</a:t>
            </a:r>
            <a:r>
              <a:rPr lang="en-US" altLang="pt-BR" dirty="0">
                <a:ea typeface="ＭＳ Ｐゴシック" panose="020B0600070205080204" pitchFamily="34" charset="-128"/>
              </a:rPr>
              <a:t>, </a:t>
            </a:r>
            <a:r>
              <a:rPr lang="en-US" altLang="pt-BR" dirty="0" err="1">
                <a:ea typeface="ＭＳ Ｐゴシック" panose="020B0600070205080204" pitchFamily="34" charset="-128"/>
              </a:rPr>
              <a:t>pixar</a:t>
            </a:r>
            <a:endParaRPr lang="en-US" altLang="pt-BR" dirty="0">
              <a:ea typeface="ＭＳ Ｐゴシック" panose="020B0600070205080204" pitchFamily="34" charset="-128"/>
            </a:endParaRPr>
          </a:p>
          <a:p>
            <a:endParaRPr lang="en-US" altLang="pt-B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62966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7">
            <a:extLst>
              <a:ext uri="{FF2B5EF4-FFF2-40B4-BE49-F238E27FC236}">
                <a16:creationId xmlns:a16="http://schemas.microsoft.com/office/drawing/2014/main" id="{2DB6A31A-4343-3F46-9184-89E7749A6C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F5502C5-EF3E-E146-BD61-E821888B48C2}" type="slidenum">
              <a:rPr lang="en-US" altLang="pt-BR" sz="1300"/>
              <a:pPr eaLnBrk="1" hangingPunct="1"/>
              <a:t>71</a:t>
            </a:fld>
            <a:endParaRPr lang="en-US" altLang="pt-BR" sz="1300"/>
          </a:p>
        </p:txBody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1DEBF93C-B38B-6E4B-A02B-D95837172A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DB904279-441D-E840-9FB9-15DBCD67EE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Perspective projection</a:t>
            </a:r>
          </a:p>
        </p:txBody>
      </p:sp>
    </p:spTree>
    <p:extLst>
      <p:ext uri="{BB962C8B-B14F-4D97-AF65-F5344CB8AC3E}">
        <p14:creationId xmlns:p14="http://schemas.microsoft.com/office/powerpoint/2010/main" val="2594189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54C26-835D-0847-898B-58F10E055A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7BC8089-135D-3544-A048-B52FB1C9AF45}" type="slidenum">
              <a:rPr lang="en-US" altLang="pt-BR" sz="1300"/>
              <a:pPr eaLnBrk="1" hangingPunct="1"/>
              <a:t>8</a:t>
            </a:fld>
            <a:endParaRPr lang="en-US" altLang="pt-BR" sz="1300"/>
          </a:p>
        </p:txBody>
      </p:sp>
      <p:sp>
        <p:nvSpPr>
          <p:cNvPr id="110593" name="Text Box 1">
            <a:extLst>
              <a:ext uri="{FF2B5EF4-FFF2-40B4-BE49-F238E27FC236}">
                <a16:creationId xmlns:a16="http://schemas.microsoft.com/office/drawing/2014/main" id="{06E7C93E-C1B9-ED41-8B54-99D48F3D7ED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0594" name="Text Box 2">
            <a:extLst>
              <a:ext uri="{FF2B5EF4-FFF2-40B4-BE49-F238E27FC236}">
                <a16:creationId xmlns:a16="http://schemas.microsoft.com/office/drawing/2014/main" id="{E9AE2611-A247-744C-AA16-92115F3C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029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7">
            <a:extLst>
              <a:ext uri="{FF2B5EF4-FFF2-40B4-BE49-F238E27FC236}">
                <a16:creationId xmlns:a16="http://schemas.microsoft.com/office/drawing/2014/main" id="{D846CB09-312C-664D-81CF-A0D8F22FEE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BFE3604-AB38-284A-AFF3-5E54C70776E8}" type="slidenum">
              <a:rPr lang="en-US" altLang="pt-BR" sz="1300"/>
              <a:pPr eaLnBrk="1" hangingPunct="1"/>
              <a:t>72</a:t>
            </a:fld>
            <a:endParaRPr lang="en-US" altLang="pt-BR" sz="1300"/>
          </a:p>
        </p:txBody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08FEF717-DC33-6E44-B651-F6ED2EAB1F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C7DDB3CD-9D3C-E74D-A2E1-89BBB9696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Depth Cueing - </a:t>
            </a:r>
          </a:p>
        </p:txBody>
      </p:sp>
    </p:spTree>
    <p:extLst>
      <p:ext uri="{BB962C8B-B14F-4D97-AF65-F5344CB8AC3E}">
        <p14:creationId xmlns:p14="http://schemas.microsoft.com/office/powerpoint/2010/main" val="8844023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7">
            <a:extLst>
              <a:ext uri="{FF2B5EF4-FFF2-40B4-BE49-F238E27FC236}">
                <a16:creationId xmlns:a16="http://schemas.microsoft.com/office/drawing/2014/main" id="{C9ADCB17-FA3E-C24C-BD1D-7AE6E3AB95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093AD04-3A8B-704A-8018-CDBE0223CCDF}" type="slidenum">
              <a:rPr lang="en-US" altLang="pt-BR" sz="1300"/>
              <a:pPr eaLnBrk="1" hangingPunct="1"/>
              <a:t>73</a:t>
            </a:fld>
            <a:endParaRPr lang="en-US" altLang="pt-BR" sz="1300"/>
          </a:p>
        </p:txBody>
      </p:sp>
      <p:sp>
        <p:nvSpPr>
          <p:cNvPr id="197634" name="Rectangle 2">
            <a:extLst>
              <a:ext uri="{FF2B5EF4-FFF2-40B4-BE49-F238E27FC236}">
                <a16:creationId xmlns:a16="http://schemas.microsoft.com/office/drawing/2014/main" id="{FEA909A7-E479-0A4D-88E3-7395FFDF09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>
            <a:extLst>
              <a:ext uri="{FF2B5EF4-FFF2-40B4-BE49-F238E27FC236}">
                <a16:creationId xmlns:a16="http://schemas.microsoft.com/office/drawing/2014/main" id="{FA53DBA1-1848-D943-8C90-CFA20088B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Depth clipping</a:t>
            </a:r>
          </a:p>
        </p:txBody>
      </p:sp>
    </p:spTree>
    <p:extLst>
      <p:ext uri="{BB962C8B-B14F-4D97-AF65-F5344CB8AC3E}">
        <p14:creationId xmlns:p14="http://schemas.microsoft.com/office/powerpoint/2010/main" val="13143644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Rectangle 7">
            <a:extLst>
              <a:ext uri="{FF2B5EF4-FFF2-40B4-BE49-F238E27FC236}">
                <a16:creationId xmlns:a16="http://schemas.microsoft.com/office/drawing/2014/main" id="{519BA512-9E77-A94E-9376-9551D479F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1ECCE59-E6B1-5447-AE4C-ACEA1220C525}" type="slidenum">
              <a:rPr lang="en-US" altLang="pt-BR" sz="1300"/>
              <a:pPr eaLnBrk="1" hangingPunct="1"/>
              <a:t>74</a:t>
            </a:fld>
            <a:endParaRPr lang="en-US" altLang="pt-BR" sz="1300"/>
          </a:p>
        </p:txBody>
      </p:sp>
      <p:sp>
        <p:nvSpPr>
          <p:cNvPr id="199682" name="Rectangle 2">
            <a:extLst>
              <a:ext uri="{FF2B5EF4-FFF2-40B4-BE49-F238E27FC236}">
                <a16:creationId xmlns:a16="http://schemas.microsoft.com/office/drawing/2014/main" id="{E9BB21C5-F50C-8541-8B1F-6C69E0E8C9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BB3FA6CC-F479-C948-A25C-8A2356A5B1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Colored edges</a:t>
            </a:r>
          </a:p>
        </p:txBody>
      </p:sp>
    </p:spTree>
    <p:extLst>
      <p:ext uri="{BB962C8B-B14F-4D97-AF65-F5344CB8AC3E}">
        <p14:creationId xmlns:p14="http://schemas.microsoft.com/office/powerpoint/2010/main" val="31053254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Rectangle 7">
            <a:extLst>
              <a:ext uri="{FF2B5EF4-FFF2-40B4-BE49-F238E27FC236}">
                <a16:creationId xmlns:a16="http://schemas.microsoft.com/office/drawing/2014/main" id="{94E12FFA-5824-C74D-98AA-F19CF359A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0FBAF01-2EE7-5A4C-A584-5535F9A383F3}" type="slidenum">
              <a:rPr lang="en-US" altLang="pt-BR" sz="1300"/>
              <a:pPr eaLnBrk="1" hangingPunct="1"/>
              <a:t>75</a:t>
            </a:fld>
            <a:endParaRPr lang="en-US" altLang="pt-BR" sz="1300"/>
          </a:p>
        </p:txBody>
      </p:sp>
      <p:sp>
        <p:nvSpPr>
          <p:cNvPr id="201730" name="Rectangle 2">
            <a:extLst>
              <a:ext uri="{FF2B5EF4-FFF2-40B4-BE49-F238E27FC236}">
                <a16:creationId xmlns:a16="http://schemas.microsoft.com/office/drawing/2014/main" id="{FC29E9E7-33EC-9244-BBF1-450E7F9112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>
            <a:extLst>
              <a:ext uri="{FF2B5EF4-FFF2-40B4-BE49-F238E27FC236}">
                <a16:creationId xmlns:a16="http://schemas.microsoft.com/office/drawing/2014/main" id="{EA2F7FED-C54C-674F-A405-532DDBE64D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Hidden lines removed</a:t>
            </a:r>
          </a:p>
        </p:txBody>
      </p:sp>
    </p:spTree>
    <p:extLst>
      <p:ext uri="{BB962C8B-B14F-4D97-AF65-F5344CB8AC3E}">
        <p14:creationId xmlns:p14="http://schemas.microsoft.com/office/powerpoint/2010/main" val="12826831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7">
            <a:extLst>
              <a:ext uri="{FF2B5EF4-FFF2-40B4-BE49-F238E27FC236}">
                <a16:creationId xmlns:a16="http://schemas.microsoft.com/office/drawing/2014/main" id="{CE2952CB-B187-2A4D-891A-1973E2CF5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8D39B9A-E38A-CD4F-B9EE-6E210B99048D}" type="slidenum">
              <a:rPr lang="en-US" altLang="pt-BR" sz="1300"/>
              <a:pPr eaLnBrk="1" hangingPunct="1"/>
              <a:t>76</a:t>
            </a:fld>
            <a:endParaRPr lang="en-US" altLang="pt-BR" sz="1300"/>
          </a:p>
        </p:txBody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2C1034B6-A9CB-8F41-BDEE-558882BC41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>
            <a:extLst>
              <a:ext uri="{FF2B5EF4-FFF2-40B4-BE49-F238E27FC236}">
                <a16:creationId xmlns:a16="http://schemas.microsoft.com/office/drawing/2014/main" id="{D4B6D222-12FF-DF41-AB69-F4FD02B408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Individually shaded polygons with diffuse reflection</a:t>
            </a:r>
          </a:p>
        </p:txBody>
      </p:sp>
    </p:spTree>
    <p:extLst>
      <p:ext uri="{BB962C8B-B14F-4D97-AF65-F5344CB8AC3E}">
        <p14:creationId xmlns:p14="http://schemas.microsoft.com/office/powerpoint/2010/main" val="34434648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7">
            <a:extLst>
              <a:ext uri="{FF2B5EF4-FFF2-40B4-BE49-F238E27FC236}">
                <a16:creationId xmlns:a16="http://schemas.microsoft.com/office/drawing/2014/main" id="{4EFB10B4-C9A8-5448-9C2F-9109071C36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629EC11-954A-CE4A-83BE-49E7153CC76B}" type="slidenum">
              <a:rPr lang="en-US" altLang="pt-BR" sz="1300"/>
              <a:pPr eaLnBrk="1" hangingPunct="1"/>
              <a:t>77</a:t>
            </a:fld>
            <a:endParaRPr lang="en-US" altLang="pt-BR" sz="1300"/>
          </a:p>
        </p:txBody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671A98B-71D5-4F46-989A-08E3991BD5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0DCACAA5-FFB5-6442-AE5F-6261131115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Gouraud-shaded polygons with diffuse reflection</a:t>
            </a:r>
          </a:p>
        </p:txBody>
      </p:sp>
    </p:spTree>
    <p:extLst>
      <p:ext uri="{BB962C8B-B14F-4D97-AF65-F5344CB8AC3E}">
        <p14:creationId xmlns:p14="http://schemas.microsoft.com/office/powerpoint/2010/main" val="1117501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7">
            <a:extLst>
              <a:ext uri="{FF2B5EF4-FFF2-40B4-BE49-F238E27FC236}">
                <a16:creationId xmlns:a16="http://schemas.microsoft.com/office/drawing/2014/main" id="{A40C0989-DB81-C14E-8F86-15E32F026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40C6007-A12C-1041-9DB2-03AAC21AAE1B}" type="slidenum">
              <a:rPr lang="en-US" altLang="pt-BR" sz="1300"/>
              <a:pPr eaLnBrk="1" hangingPunct="1"/>
              <a:t>78</a:t>
            </a:fld>
            <a:endParaRPr lang="en-US" altLang="pt-BR" sz="1300"/>
          </a:p>
        </p:txBody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0BA8E271-A3C5-ED4E-9DA3-AFFD6E44D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DC40BF06-DCFF-404D-A52E-F1F79C5EC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Gouraud shading with specular reflection</a:t>
            </a:r>
          </a:p>
        </p:txBody>
      </p:sp>
    </p:spTree>
    <p:extLst>
      <p:ext uri="{BB962C8B-B14F-4D97-AF65-F5344CB8AC3E}">
        <p14:creationId xmlns:p14="http://schemas.microsoft.com/office/powerpoint/2010/main" val="30374848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Rectangle 7">
            <a:extLst>
              <a:ext uri="{FF2B5EF4-FFF2-40B4-BE49-F238E27FC236}">
                <a16:creationId xmlns:a16="http://schemas.microsoft.com/office/drawing/2014/main" id="{CD613F54-3BB5-D84D-9AFD-72BD2E9B7F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2F2F28E-E60F-4E48-8BCC-C6762BD6C007}" type="slidenum">
              <a:rPr lang="en-US" altLang="pt-BR" sz="1300"/>
              <a:pPr eaLnBrk="1" hangingPunct="1"/>
              <a:t>79</a:t>
            </a:fld>
            <a:endParaRPr lang="en-US" altLang="pt-BR" sz="1300"/>
          </a:p>
        </p:txBody>
      </p:sp>
      <p:sp>
        <p:nvSpPr>
          <p:cNvPr id="209922" name="Rectangle 2">
            <a:extLst>
              <a:ext uri="{FF2B5EF4-FFF2-40B4-BE49-F238E27FC236}">
                <a16:creationId xmlns:a16="http://schemas.microsoft.com/office/drawing/2014/main" id="{33597F07-4734-6342-AB69-A1065CE04F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AD337245-A094-7641-8E1B-B59183866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Phong shading with specular reflection</a:t>
            </a:r>
          </a:p>
        </p:txBody>
      </p:sp>
    </p:spTree>
    <p:extLst>
      <p:ext uri="{BB962C8B-B14F-4D97-AF65-F5344CB8AC3E}">
        <p14:creationId xmlns:p14="http://schemas.microsoft.com/office/powerpoint/2010/main" val="15349904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7">
            <a:extLst>
              <a:ext uri="{FF2B5EF4-FFF2-40B4-BE49-F238E27FC236}">
                <a16:creationId xmlns:a16="http://schemas.microsoft.com/office/drawing/2014/main" id="{C3F4C07A-E349-9D4D-8FCB-E08F22B79B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DFFA39F-41D1-1746-8F50-A4D367DEC86B}" type="slidenum">
              <a:rPr lang="en-US" altLang="pt-BR" sz="1300"/>
              <a:pPr eaLnBrk="1" hangingPunct="1"/>
              <a:t>80</a:t>
            </a:fld>
            <a:endParaRPr lang="en-US" altLang="pt-BR" sz="1300"/>
          </a:p>
        </p:txBody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CF04345C-0D24-AB4A-B217-343AB971A9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09DD7E3D-9093-914A-9413-C2380C774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Curved surfaces</a:t>
            </a:r>
          </a:p>
        </p:txBody>
      </p:sp>
    </p:spTree>
    <p:extLst>
      <p:ext uri="{BB962C8B-B14F-4D97-AF65-F5344CB8AC3E}">
        <p14:creationId xmlns:p14="http://schemas.microsoft.com/office/powerpoint/2010/main" val="8511188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7">
            <a:extLst>
              <a:ext uri="{FF2B5EF4-FFF2-40B4-BE49-F238E27FC236}">
                <a16:creationId xmlns:a16="http://schemas.microsoft.com/office/drawing/2014/main" id="{68B7DF93-0CF0-A848-B8DB-4B42059599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314B4FF-0504-204F-B789-C7B289F93FD5}" type="slidenum">
              <a:rPr lang="en-US" altLang="pt-BR" sz="1300"/>
              <a:pPr eaLnBrk="1" hangingPunct="1"/>
              <a:t>81</a:t>
            </a:fld>
            <a:endParaRPr lang="en-US" altLang="pt-BR" sz="1300"/>
          </a:p>
        </p:txBody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04CB6B1C-28DA-254B-974D-440DDB803F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403E3E18-0189-FB40-8BA3-BDA08F6F97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Improved illumination model with multiple lights</a:t>
            </a:r>
          </a:p>
        </p:txBody>
      </p:sp>
    </p:spTree>
    <p:extLst>
      <p:ext uri="{BB962C8B-B14F-4D97-AF65-F5344CB8AC3E}">
        <p14:creationId xmlns:p14="http://schemas.microsoft.com/office/powerpoint/2010/main" val="852169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79140-59C3-664F-9AEC-AB5115AAE3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887BFF1-8885-BA4C-B101-1CD63C9E3A62}" type="slidenum">
              <a:rPr lang="en-US" altLang="pt-BR" sz="1300"/>
              <a:pPr eaLnBrk="1" hangingPunct="1"/>
              <a:t>9</a:t>
            </a:fld>
            <a:endParaRPr lang="en-US" altLang="pt-BR" sz="1300"/>
          </a:p>
        </p:txBody>
      </p:sp>
      <p:sp>
        <p:nvSpPr>
          <p:cNvPr id="112641" name="Text Box 1">
            <a:extLst>
              <a:ext uri="{FF2B5EF4-FFF2-40B4-BE49-F238E27FC236}">
                <a16:creationId xmlns:a16="http://schemas.microsoft.com/office/drawing/2014/main" id="{6683F1A8-9758-CF41-8269-CA8E0672F1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2642" name="Text Box 2">
            <a:extLst>
              <a:ext uri="{FF2B5EF4-FFF2-40B4-BE49-F238E27FC236}">
                <a16:creationId xmlns:a16="http://schemas.microsoft.com/office/drawing/2014/main" id="{50AEC0FD-9630-2047-A947-18BD5FDE48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261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7">
            <a:extLst>
              <a:ext uri="{FF2B5EF4-FFF2-40B4-BE49-F238E27FC236}">
                <a16:creationId xmlns:a16="http://schemas.microsoft.com/office/drawing/2014/main" id="{395709B7-FB3D-174C-AD51-F8E680209C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AC00628-7680-234C-9E3D-45625E7B532A}" type="slidenum">
              <a:rPr lang="en-US" altLang="pt-BR" sz="1300"/>
              <a:pPr eaLnBrk="1" hangingPunct="1"/>
              <a:t>82</a:t>
            </a:fld>
            <a:endParaRPr lang="en-US" altLang="pt-BR" sz="1300"/>
          </a:p>
        </p:txBody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3E1D9883-3139-0945-A146-F0B4C2FC7F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F215F494-2020-9C4A-8481-8A79B3C98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Texture mapping</a:t>
            </a:r>
          </a:p>
        </p:txBody>
      </p:sp>
    </p:spTree>
    <p:extLst>
      <p:ext uri="{BB962C8B-B14F-4D97-AF65-F5344CB8AC3E}">
        <p14:creationId xmlns:p14="http://schemas.microsoft.com/office/powerpoint/2010/main" val="7476727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7">
            <a:extLst>
              <a:ext uri="{FF2B5EF4-FFF2-40B4-BE49-F238E27FC236}">
                <a16:creationId xmlns:a16="http://schemas.microsoft.com/office/drawing/2014/main" id="{8953A659-2A7C-BC4B-99AF-E7AB2817C6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BCD599F-0003-AE49-996D-6E1E0B0CA2A2}" type="slidenum">
              <a:rPr lang="en-US" altLang="pt-BR" sz="1300"/>
              <a:pPr eaLnBrk="1" hangingPunct="1"/>
              <a:t>83</a:t>
            </a:fld>
            <a:endParaRPr lang="en-US" altLang="pt-BR" sz="1300"/>
          </a:p>
        </p:txBody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774A1AE2-7519-F24F-A0A8-19CADB7F8E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6836DDEA-3CAA-9A42-8849-4BA83B403F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Reflections</a:t>
            </a:r>
          </a:p>
        </p:txBody>
      </p:sp>
    </p:spTree>
    <p:extLst>
      <p:ext uri="{BB962C8B-B14F-4D97-AF65-F5344CB8AC3E}">
        <p14:creationId xmlns:p14="http://schemas.microsoft.com/office/powerpoint/2010/main" val="13789735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84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03684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85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48320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86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136120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87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900333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88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987707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89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83247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90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870050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91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62234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BCAF7-5EAF-C742-B6EA-F93ABEB5A9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3FB890A-60BD-9544-AF7B-3D5C566C0BA0}" type="slidenum">
              <a:rPr lang="en-US" altLang="pt-BR" sz="1300"/>
              <a:pPr eaLnBrk="1" hangingPunct="1"/>
              <a:t>10</a:t>
            </a:fld>
            <a:endParaRPr lang="en-US" altLang="pt-BR" sz="1300"/>
          </a:p>
        </p:txBody>
      </p:sp>
      <p:sp>
        <p:nvSpPr>
          <p:cNvPr id="113665" name="Text Box 1">
            <a:extLst>
              <a:ext uri="{FF2B5EF4-FFF2-40B4-BE49-F238E27FC236}">
                <a16:creationId xmlns:a16="http://schemas.microsoft.com/office/drawing/2014/main" id="{3A089604-36B4-5A43-8E5E-03A13736116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13666" name="Text Box 2">
            <a:extLst>
              <a:ext uri="{FF2B5EF4-FFF2-40B4-BE49-F238E27FC236}">
                <a16:creationId xmlns:a16="http://schemas.microsoft.com/office/drawing/2014/main" id="{99829CD4-149A-2948-853B-98462C296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534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92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62823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93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645304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Image Placeholder 1">
            <a:extLst>
              <a:ext uri="{FF2B5EF4-FFF2-40B4-BE49-F238E27FC236}">
                <a16:creationId xmlns:a16="http://schemas.microsoft.com/office/drawing/2014/main" id="{62D20218-EC47-1F4F-AD70-91AC88AD00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232450" name="Notes Placeholder 2">
            <a:extLst>
              <a:ext uri="{FF2B5EF4-FFF2-40B4-BE49-F238E27FC236}">
                <a16:creationId xmlns:a16="http://schemas.microsoft.com/office/drawing/2014/main" id="{525AD7EE-4BD6-FE4A-B386-B55C37A7B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C89BB2B1-B0BA-1645-8E7C-1F6615B53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BF1177E-B4FF-0C48-9E04-23944342C40B}" type="slidenum">
              <a:rPr lang="en-US" altLang="pt-BR" sz="1300">
                <a:latin typeface="Verdana" panose="020B0604030504040204" pitchFamily="34" charset="0"/>
              </a:rPr>
              <a:pPr eaLnBrk="1" hangingPunct="1"/>
              <a:t>94</a:t>
            </a:fld>
            <a:endParaRPr lang="en-US" altLang="pt-BR" sz="130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79617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95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45226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Slide Image Placeholder 1">
            <a:extLst>
              <a:ext uri="{FF2B5EF4-FFF2-40B4-BE49-F238E27FC236}">
                <a16:creationId xmlns:a16="http://schemas.microsoft.com/office/drawing/2014/main" id="{BFCD90B2-1BE6-9742-8F0F-822A1BCDC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22" name="Notes Placeholder 2">
            <a:extLst>
              <a:ext uri="{FF2B5EF4-FFF2-40B4-BE49-F238E27FC236}">
                <a16:creationId xmlns:a16="http://schemas.microsoft.com/office/drawing/2014/main" id="{A92BFC5E-7F08-0241-ACDE-B02FE10F1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GLUT, GLFW: simple, fast, cross-platform windowing for OpenGL</a:t>
            </a:r>
          </a:p>
        </p:txBody>
      </p:sp>
      <p:sp>
        <p:nvSpPr>
          <p:cNvPr id="235523" name="Slide Number Placeholder 3">
            <a:extLst>
              <a:ext uri="{FF2B5EF4-FFF2-40B4-BE49-F238E27FC236}">
                <a16:creationId xmlns:a16="http://schemas.microsoft.com/office/drawing/2014/main" id="{82ADFFB1-A95A-8B43-A13D-4E4C78244F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90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78D3A25-6F3B-194F-BD05-BA24B08112E9}" type="slidenum">
              <a:rPr lang="en-US" altLang="pt-BR" sz="1300"/>
              <a:pPr eaLnBrk="1" hangingPunct="1"/>
              <a:t>96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33544978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97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3241044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98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545474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99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339607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100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851834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8F90B-FBB0-EF48-9760-D7870D40A497}" type="slidenum">
              <a:rPr lang="pt-BR" altLang="pt-BR" smtClean="0"/>
              <a:pPr/>
              <a:t>101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5556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A129D-1C0A-1D48-A2C3-57F37504F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478E62-BA26-F449-BC53-AA4035B41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234133-B91F-7B4A-9799-F9BFC574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3325E5-26C7-AF4A-92FA-F9D4D521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BAB902-ECB0-E144-877E-A6890AC2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073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E6161-79E7-5545-9817-093D6C55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730170-6873-F447-8689-D5488DD96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59CFE2-401A-E141-817F-D3C78208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8D30FB-DD31-AC43-8762-D6F773D7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B07024-4C40-B243-AC04-5A551AF5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65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CF2867-B19E-8B46-94A6-0283C91BF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DA32F9-E3A7-6D4C-AB01-B57DD1EA5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585BF3-C5AB-5A4E-905F-439FE250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6DA0F0-2E23-3F48-8B06-4DF13E22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958A7-F981-1446-97EF-46F3E48B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147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10972800" cy="4800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42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0" y="609600"/>
            <a:ext cx="11887200" cy="6858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752600"/>
            <a:ext cx="5689600" cy="21336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752600"/>
            <a:ext cx="5689600" cy="21336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04800" y="4038600"/>
            <a:ext cx="5689600" cy="21336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4038600"/>
            <a:ext cx="5689600" cy="21336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4AC303F-3CDD-2C4B-B8AB-0243D533CDF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5998C8E-D32E-A14C-AE1C-AE791B5C0BD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DF3F25-BD16-5948-B154-C64DE5D3C66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73268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11887200" cy="6858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752600"/>
            <a:ext cx="5689600" cy="44196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52600"/>
            <a:ext cx="5689600" cy="44196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2F520561-0E9E-A744-B56F-30575E3C79F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F8471680-F597-2647-AE1A-A942BCA206C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7D16065-D8BD-1F48-8563-DA121A10AE3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98306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11887200" cy="6858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752600"/>
            <a:ext cx="5689600" cy="44196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752600"/>
            <a:ext cx="5689600" cy="21336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689600" cy="21336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B06A651-CC31-7C48-BAE6-D86FBEA50C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2204F7B-A25C-004E-9C01-BB75D904CA8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13FCB9-005E-5D4E-BC84-27C557BA09C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7927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593AD-E9D3-4541-9BD0-C1AF8900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CAB2F8-A546-8B48-999F-51B000A16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6D1E7-6B46-FB46-BC3E-E0DD9B25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6743F6-4B21-C64A-84F0-7ED3018C5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8E4CEB-67BE-7E49-B51F-2267D7AF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45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FF704-3388-4D4B-971A-01BCC739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E1E08A-04A2-7444-B247-F1995F0EE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32359E-D9F4-254D-A93B-5C0B4D68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4EBED7-5B8F-C245-9063-7C0855B4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87C88F-9FC3-BB40-924C-204BAAD3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16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871FC-1723-4B42-8FB2-989E903F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4FD666-364A-7D47-AB16-3AC042494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24024F-0CE6-DC4C-B758-334AA7222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2D7F30-B70D-4445-BD6B-BB45FFC9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3C7DF3-DD54-A84B-AF5D-7E8E1B1E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4BBF16-3DFD-9040-BD13-F351E5F9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111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069D6-1228-934B-A558-4A598A483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40E07C-76E0-154F-8963-CE3597165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572C8D-AC8A-6B48-AF2B-B331969BD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71FCD7-6F27-4543-81DC-286D6177E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5AF24E-AF60-7D42-9F77-77A7D5F00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95A2CA4-F9CC-614F-92ED-A9DD47C1A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FF4572C-6F42-824C-8202-3473B19E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453C4B9-C65C-8042-970F-B425848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10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DFEC3-B4BD-7C46-9E97-5FE2B86A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22DF807-1407-0749-8BB6-3CBEADEA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2427E96-1E89-3743-A6CE-65269A89A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ED68DD-0BE8-0A4F-99A4-A25D791A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445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98D0AC-376E-F64A-8579-F04B6469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C8FCAA6-91B3-2841-A8E2-420B324B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4DA094-8B16-5C48-A1BB-2C40CDEF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80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5C802-BFE8-8E45-BCF2-42B39862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8202FF-E26A-7947-8DF4-7D7FC4540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6B7641-0717-C942-B40F-AAFB59ED1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9FFD33F-CD0B-AA4C-931A-B8055EE9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F1B4DA-7788-F045-BD29-429A8DD0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93FFBE-2473-E344-9678-139A1C1A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349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96378-9402-F742-9538-1DB9BCD9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83503CD-CC43-6C48-AB7D-D18ACCEAE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6EA742-269F-7446-8552-43B685AAC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9B7006-6A51-E742-BC58-DB2FB0D0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77684F-4C93-4446-B29E-400BFAA9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6B4915-7005-504A-A617-6A0525BB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69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D3D84DC-D872-5340-A25A-612CC68F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DEF971-3029-C04E-99AA-5E1AC3468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6C64A-E633-1A4B-AC91-777E3A447D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A0EDA-48E4-FC48-9E67-CFCDCA1A0AC8}" type="datetimeFigureOut">
              <a:rPr lang="pt-BR" smtClean="0"/>
              <a:t>23/06/2020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5DE18F-8663-0049-BD28-BF1C0E4FB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03883-EFD9-C340-ADF8-0A9A5A04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58A5F-31B9-FB45-BDCD-600C5BFD16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097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26" Type="http://schemas.openxmlformats.org/officeDocument/2006/relationships/tags" Target="../tags/tag92.xml"/><Relationship Id="rId21" Type="http://schemas.openxmlformats.org/officeDocument/2006/relationships/tags" Target="../tags/tag87.xml"/><Relationship Id="rId34" Type="http://schemas.openxmlformats.org/officeDocument/2006/relationships/tags" Target="../tags/tag100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5" Type="http://schemas.openxmlformats.org/officeDocument/2006/relationships/tags" Target="../tags/tag91.xml"/><Relationship Id="rId33" Type="http://schemas.openxmlformats.org/officeDocument/2006/relationships/tags" Target="../tags/tag99.xml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20" Type="http://schemas.openxmlformats.org/officeDocument/2006/relationships/tags" Target="../tags/tag86.xml"/><Relationship Id="rId29" Type="http://schemas.openxmlformats.org/officeDocument/2006/relationships/tags" Target="../tags/tag95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tags" Target="../tags/tag90.xml"/><Relationship Id="rId32" Type="http://schemas.openxmlformats.org/officeDocument/2006/relationships/tags" Target="../tags/tag98.xml"/><Relationship Id="rId37" Type="http://schemas.openxmlformats.org/officeDocument/2006/relationships/notesSlide" Target="../notesSlides/notesSlide103.xml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tags" Target="../tags/tag89.xml"/><Relationship Id="rId28" Type="http://schemas.openxmlformats.org/officeDocument/2006/relationships/tags" Target="../tags/tag94.xml"/><Relationship Id="rId36" Type="http://schemas.openxmlformats.org/officeDocument/2006/relationships/slideLayout" Target="../slideLayouts/slideLayout12.xml"/><Relationship Id="rId10" Type="http://schemas.openxmlformats.org/officeDocument/2006/relationships/tags" Target="../tags/tag76.xml"/><Relationship Id="rId19" Type="http://schemas.openxmlformats.org/officeDocument/2006/relationships/tags" Target="../tags/tag85.xml"/><Relationship Id="rId31" Type="http://schemas.openxmlformats.org/officeDocument/2006/relationships/tags" Target="../tags/tag97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tags" Target="../tags/tag88.xml"/><Relationship Id="rId27" Type="http://schemas.openxmlformats.org/officeDocument/2006/relationships/tags" Target="../tags/tag93.xml"/><Relationship Id="rId30" Type="http://schemas.openxmlformats.org/officeDocument/2006/relationships/tags" Target="../tags/tag96.xml"/><Relationship Id="rId35" Type="http://schemas.openxmlformats.org/officeDocument/2006/relationships/tags" Target="../tags/tag101.xml"/><Relationship Id="rId8" Type="http://schemas.openxmlformats.org/officeDocument/2006/relationships/tags" Target="../tags/tag74.xml"/><Relationship Id="rId3" Type="http://schemas.openxmlformats.org/officeDocument/2006/relationships/tags" Target="../tags/tag69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18" Type="http://schemas.openxmlformats.org/officeDocument/2006/relationships/tags" Target="../tags/tag119.xml"/><Relationship Id="rId26" Type="http://schemas.openxmlformats.org/officeDocument/2006/relationships/notesSlide" Target="../notesSlides/notesSlide104.xml"/><Relationship Id="rId3" Type="http://schemas.openxmlformats.org/officeDocument/2006/relationships/tags" Target="../tags/tag104.xml"/><Relationship Id="rId21" Type="http://schemas.openxmlformats.org/officeDocument/2006/relationships/tags" Target="../tags/tag122.xml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tags" Target="../tags/tag118.xml"/><Relationship Id="rId25" Type="http://schemas.openxmlformats.org/officeDocument/2006/relationships/slideLayout" Target="../slideLayouts/slideLayout12.xml"/><Relationship Id="rId2" Type="http://schemas.openxmlformats.org/officeDocument/2006/relationships/tags" Target="../tags/tag103.xml"/><Relationship Id="rId16" Type="http://schemas.openxmlformats.org/officeDocument/2006/relationships/tags" Target="../tags/tag117.xml"/><Relationship Id="rId20" Type="http://schemas.openxmlformats.org/officeDocument/2006/relationships/tags" Target="../tags/tag121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tags" Target="../tags/tag125.xml"/><Relationship Id="rId5" Type="http://schemas.openxmlformats.org/officeDocument/2006/relationships/tags" Target="../tags/tag106.xml"/><Relationship Id="rId15" Type="http://schemas.openxmlformats.org/officeDocument/2006/relationships/tags" Target="../tags/tag116.xml"/><Relationship Id="rId23" Type="http://schemas.openxmlformats.org/officeDocument/2006/relationships/tags" Target="../tags/tag124.xml"/><Relationship Id="rId10" Type="http://schemas.openxmlformats.org/officeDocument/2006/relationships/tags" Target="../tags/tag111.xml"/><Relationship Id="rId19" Type="http://schemas.openxmlformats.org/officeDocument/2006/relationships/tags" Target="../tags/tag120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tags" Target="../tags/tag12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5.xml"/><Relationship Id="rId3" Type="http://schemas.openxmlformats.org/officeDocument/2006/relationships/tags" Target="../tags/tag128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ffectware.com/download/images/efx_voxel2.jpg" TargetMode="External"/><Relationship Id="rId7" Type="http://schemas.openxmlformats.org/officeDocument/2006/relationships/image" Target="../media/image12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ffectware.com/download/images/efx_boundbox2.jpg" TargetMode="External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38.emf"/><Relationship Id="rId3" Type="http://schemas.openxmlformats.org/officeDocument/2006/relationships/tags" Target="../tags/tag133.xml"/><Relationship Id="rId7" Type="http://schemas.openxmlformats.org/officeDocument/2006/relationships/notesSlide" Target="../notesSlides/notesSlide129.xml"/><Relationship Id="rId12" Type="http://schemas.openxmlformats.org/officeDocument/2006/relationships/oleObject" Target="../embeddings/oleObject2.bin"/><Relationship Id="rId2" Type="http://schemas.openxmlformats.org/officeDocument/2006/relationships/tags" Target="../tags/tag132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37.emf"/><Relationship Id="rId5" Type="http://schemas.openxmlformats.org/officeDocument/2006/relationships/tags" Target="../tags/tag135.xml"/><Relationship Id="rId15" Type="http://schemas.openxmlformats.org/officeDocument/2006/relationships/image" Target="../media/image142.png"/><Relationship Id="rId10" Type="http://schemas.openxmlformats.org/officeDocument/2006/relationships/oleObject" Target="../embeddings/oleObject1.bin"/><Relationship Id="rId4" Type="http://schemas.openxmlformats.org/officeDocument/2006/relationships/tags" Target="../tags/tag134.xml"/><Relationship Id="rId9" Type="http://schemas.openxmlformats.org/officeDocument/2006/relationships/image" Target="../media/image140.png"/><Relationship Id="rId14" Type="http://schemas.openxmlformats.org/officeDocument/2006/relationships/image" Target="../media/image14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7" Type="http://schemas.openxmlformats.org/officeDocument/2006/relationships/image" Target="../media/image163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notesSlide" Target="../notesSlides/notesSlide13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164.png"/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9.png"/><Relationship Id="rId5" Type="http://schemas.openxmlformats.org/officeDocument/2006/relationships/tags" Target="../tags/tag5.xml"/><Relationship Id="rId10" Type="http://schemas.openxmlformats.org/officeDocument/2006/relationships/image" Target="../media/image28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tags" Target="../tags/tag10.xml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tags" Target="../tags/tag9.xml"/><Relationship Id="rId16" Type="http://schemas.openxmlformats.org/officeDocument/2006/relationships/image" Target="../media/image40.png"/><Relationship Id="rId1" Type="http://schemas.openxmlformats.org/officeDocument/2006/relationships/tags" Target="../tags/tag8.xml"/><Relationship Id="rId6" Type="http://schemas.openxmlformats.org/officeDocument/2006/relationships/notesSlide" Target="../notesSlides/notesSlide34.xml"/><Relationship Id="rId11" Type="http://schemas.openxmlformats.org/officeDocument/2006/relationships/image" Target="../media/image35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tags" Target="../tags/tag11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1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4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4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10" Type="http://schemas.openxmlformats.org/officeDocument/2006/relationships/image" Target="../media/image45.png"/><Relationship Id="rId4" Type="http://schemas.openxmlformats.org/officeDocument/2006/relationships/tags" Target="../tags/tag25.xml"/><Relationship Id="rId9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Relationship Id="rId5" Type="http://schemas.openxmlformats.org/officeDocument/2006/relationships/image" Target="../media/image44.png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notesSlide" Target="../notesSlides/notesSlide44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slideLayout" Target="../slideLayouts/slideLayout12.xml"/><Relationship Id="rId33" Type="http://schemas.openxmlformats.org/officeDocument/2006/relationships/image" Target="../media/image53.jpeg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image" Target="../media/image49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32" Type="http://schemas.openxmlformats.org/officeDocument/2006/relationships/image" Target="../media/image52.png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28" Type="http://schemas.openxmlformats.org/officeDocument/2006/relationships/image" Target="../media/image48.png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image" Target="../media/image51.pn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8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01.jpeg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10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99.png"/><Relationship Id="rId5" Type="http://schemas.openxmlformats.org/officeDocument/2006/relationships/tags" Target="../tags/tag64.xml"/><Relationship Id="rId10" Type="http://schemas.openxmlformats.org/officeDocument/2006/relationships/image" Target="../media/image98.jpeg"/><Relationship Id="rId4" Type="http://schemas.openxmlformats.org/officeDocument/2006/relationships/tags" Target="../tags/tag63.xml"/><Relationship Id="rId9" Type="http://schemas.openxmlformats.org/officeDocument/2006/relationships/notesSlide" Target="../notesSlides/notesSlide92.xml"/><Relationship Id="rId1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l.org/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alityEngine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hyperlink" Target="http://arstechnica.com/information-technology/2012/08/opengl-celebrates-its-20th-birthday-with-two-new-versions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F644-B43D-904C-B458-23995C5D0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8BFB4A-768A-3D4B-A3FC-AC7180CB4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34571826-E989-0A4D-8003-071E05DE6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6802" name="Rectangle 2">
            <a:extLst>
              <a:ext uri="{FF2B5EF4-FFF2-40B4-BE49-F238E27FC236}">
                <a16:creationId xmlns:a16="http://schemas.microsoft.com/office/drawing/2014/main" id="{AC3C7398-76C8-E349-B8A0-B4501420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19449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Title 1">
            <a:extLst>
              <a:ext uri="{FF2B5EF4-FFF2-40B4-BE49-F238E27FC236}">
                <a16:creationId xmlns:a16="http://schemas.microsoft.com/office/drawing/2014/main" id="{5F3C0E75-42BC-EB4D-BB47-85E03446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WebGL</a:t>
            </a:r>
          </a:p>
        </p:txBody>
      </p:sp>
      <p:sp>
        <p:nvSpPr>
          <p:cNvPr id="239618" name="Content Placeholder 2">
            <a:extLst>
              <a:ext uri="{FF2B5EF4-FFF2-40B4-BE49-F238E27FC236}">
                <a16:creationId xmlns:a16="http://schemas.microsoft.com/office/drawing/2014/main" id="{27726737-9752-3344-ADE4-CB701BCB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OpenGL 2.0 ES in your Web browser, no plugins needed!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Supported by all major browsers except IE (Microsoft hates Web standards, OpenGL)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Working group: Apple, Google, Mozilla, Opera (not Microsoft)</a:t>
            </a:r>
          </a:p>
        </p:txBody>
      </p:sp>
    </p:spTree>
    <p:extLst>
      <p:ext uri="{BB962C8B-B14F-4D97-AF65-F5344CB8AC3E}">
        <p14:creationId xmlns:p14="http://schemas.microsoft.com/office/powerpoint/2010/main" val="3403172517"/>
      </p:ext>
    </p:extLst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2">
            <a:extLst>
              <a:ext uri="{FF2B5EF4-FFF2-40B4-BE49-F238E27FC236}">
                <a16:creationId xmlns:a16="http://schemas.microsoft.com/office/drawing/2014/main" id="{D8AAD6F8-8463-F546-B325-E26CC9628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Other software used</a:t>
            </a:r>
          </a:p>
        </p:txBody>
      </p:sp>
      <p:sp>
        <p:nvSpPr>
          <p:cNvPr id="240642" name="Rectangle 3">
            <a:extLst>
              <a:ext uri="{FF2B5EF4-FFF2-40B4-BE49-F238E27FC236}">
                <a16:creationId xmlns:a16="http://schemas.microsoft.com/office/drawing/2014/main" id="{A615F748-7945-CA49-9ADE-5356822FD6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HTML5 Canvas element for 2D graphics</a:t>
            </a:r>
          </a:p>
          <a:p>
            <a:pPr lvl="1" eaLnBrk="1" hangingPunct="1"/>
            <a:r>
              <a:rPr lang="en-US" altLang="pt-BR">
                <a:ea typeface="ＭＳ Ｐゴシック" panose="020B0600070205080204" pitchFamily="34" charset="-128"/>
              </a:rPr>
              <a:t>The only cross-platform environment nowadays.</a:t>
            </a:r>
          </a:p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POV ray-tracer</a:t>
            </a:r>
          </a:p>
          <a:p>
            <a:pPr eaLnBrk="1" hangingPunct="1"/>
            <a:endParaRPr lang="en-US" altLang="pt-B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3213075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>
            <a:extLst>
              <a:ext uri="{FF2B5EF4-FFF2-40B4-BE49-F238E27FC236}">
                <a16:creationId xmlns:a16="http://schemas.microsoft.com/office/drawing/2014/main" id="{9BEFCF28-BA02-AC44-8AC5-DCBEBE4896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3600"/>
              <a:t>Modelagem</a:t>
            </a:r>
          </a:p>
        </p:txBody>
      </p:sp>
      <p:sp>
        <p:nvSpPr>
          <p:cNvPr id="674819" name="Rectangle 3">
            <a:extLst>
              <a:ext uri="{FF2B5EF4-FFF2-40B4-BE49-F238E27FC236}">
                <a16:creationId xmlns:a16="http://schemas.microsoft.com/office/drawing/2014/main" id="{EFAE0B36-8347-F742-81F0-CCB5404928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6414" y="1817688"/>
            <a:ext cx="8567737" cy="4419600"/>
          </a:xfrm>
        </p:spPr>
        <p:txBody>
          <a:bodyPr/>
          <a:lstStyle/>
          <a:p>
            <a:pPr eaLnBrk="1" hangingPunct="1"/>
            <a:r>
              <a:rPr lang="pt-BR" altLang="pt-BR" b="0">
                <a:ea typeface="ＭＳ Ｐゴシック" panose="020B0600070205080204" pitchFamily="34" charset="-128"/>
              </a:rPr>
              <a:t>Como...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 Representar objetos 3D em um computador?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 Construir tais representações de maneira rápida e automática com um computador ?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Manipular objetos 3D com um computador ?</a:t>
            </a:r>
          </a:p>
          <a:p>
            <a:pPr eaLnBrk="1" hangingPunct="1"/>
            <a:endParaRPr lang="pt-BR" altLang="pt-BR" b="0">
              <a:ea typeface="ＭＳ Ｐゴシック" panose="020B0600070205080204" pitchFamily="34" charset="-128"/>
            </a:endParaRPr>
          </a:p>
          <a:p>
            <a:pPr algn="ctr" eaLnBrk="1" hangingPunct="1">
              <a:buFontTx/>
              <a:buNone/>
            </a:pPr>
            <a:r>
              <a:rPr lang="pt-BR" altLang="pt-BR" b="0">
                <a:ea typeface="ＭＳ Ｐゴシック" panose="020B0600070205080204" pitchFamily="34" charset="-128"/>
              </a:rPr>
              <a:t>Diferentes métodos para diferentes representações</a:t>
            </a:r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DC7B9-1277-4D49-B9E3-8BB1F47D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9DE71-469D-D24D-9B7C-E10F0C28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2D42FAC-0554-CB4F-BDA5-0AFF61ED4BCB}" type="slidenum">
              <a:rPr lang="pt-BR" altLang="pt-BR" sz="1400">
                <a:latin typeface="Arial" panose="020B0604020202020204" pitchFamily="34" charset="0"/>
              </a:rPr>
              <a:pPr eaLnBrk="1" hangingPunct="1"/>
              <a:t>102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7826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>
            <a:extLst>
              <a:ext uri="{FF2B5EF4-FFF2-40B4-BE49-F238E27FC236}">
                <a16:creationId xmlns:a16="http://schemas.microsoft.com/office/drawing/2014/main" id="{150377D7-BC68-9842-9DAA-EF4638FC51AB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3600"/>
              <a:t>Modelagem</a:t>
            </a:r>
            <a:br>
              <a:rPr lang="pt-BR" sz="3600"/>
            </a:br>
            <a:r>
              <a:rPr lang="pt-BR" sz="3600"/>
              <a:t>Como Representar estes Objetos?</a:t>
            </a:r>
          </a:p>
        </p:txBody>
      </p:sp>
      <p:pic>
        <p:nvPicPr>
          <p:cNvPr id="242693" name="Picture 4">
            <a:extLst>
              <a:ext uri="{FF2B5EF4-FFF2-40B4-BE49-F238E27FC236}">
                <a16:creationId xmlns:a16="http://schemas.microsoft.com/office/drawing/2014/main" id="{59F84AB4-8C54-3140-8010-B208D666480E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0526" y="1844676"/>
            <a:ext cx="2455863" cy="2663825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42694" name="Picture 6">
            <a:extLst>
              <a:ext uri="{FF2B5EF4-FFF2-40B4-BE49-F238E27FC236}">
                <a16:creationId xmlns:a16="http://schemas.microsoft.com/office/drawing/2014/main" id="{060BC1CB-1D30-6747-9DF0-921E10383983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95776" y="1679576"/>
            <a:ext cx="3744913" cy="2447925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42691" name="Picture 8">
            <a:extLst>
              <a:ext uri="{FF2B5EF4-FFF2-40B4-BE49-F238E27FC236}">
                <a16:creationId xmlns:a16="http://schemas.microsoft.com/office/drawing/2014/main" id="{9D2001DB-D6D9-064D-9DB2-4B55C24E6E56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4394200"/>
            <a:ext cx="1409700" cy="1422400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42695" name="Picture 10">
            <a:extLst>
              <a:ext uri="{FF2B5EF4-FFF2-40B4-BE49-F238E27FC236}">
                <a16:creationId xmlns:a16="http://schemas.microsoft.com/office/drawing/2014/main" id="{E764603A-4AC6-8143-9870-C03F87BB669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0" y="4381500"/>
            <a:ext cx="1790700" cy="1447800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B28E2C-894A-1940-8071-73F8C7A222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2D42A3-7F83-444D-A4F8-239BEC29C0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5FE515A-169E-1F4C-9C25-2BDA8FD2FAA4}" type="slidenum">
              <a:rPr lang="pt-BR" altLang="pt-BR" sz="1400">
                <a:latin typeface="Arial" panose="020B0604020202020204" pitchFamily="34" charset="0"/>
              </a:rPr>
              <a:pPr eaLnBrk="1" hangingPunct="1"/>
              <a:t>103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53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>
            <a:extLst>
              <a:ext uri="{FF2B5EF4-FFF2-40B4-BE49-F238E27FC236}">
                <a16:creationId xmlns:a16="http://schemas.microsoft.com/office/drawing/2014/main" id="{4882A979-DF32-7241-8D95-ADAD5F008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39738"/>
            <a:ext cx="8915400" cy="685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pt-BR" sz="3600" dirty="0"/>
              <a:t>Modelagem</a:t>
            </a:r>
            <a:br>
              <a:rPr lang="pt-BR" sz="3600" dirty="0"/>
            </a:br>
            <a:r>
              <a:rPr lang="pt-BR" sz="3600" dirty="0"/>
              <a:t>Como Representar estes Objetos?</a:t>
            </a:r>
          </a:p>
        </p:txBody>
      </p:sp>
      <p:pic>
        <p:nvPicPr>
          <p:cNvPr id="243716" name="Picture 4">
            <a:extLst>
              <a:ext uri="{FF2B5EF4-FFF2-40B4-BE49-F238E27FC236}">
                <a16:creationId xmlns:a16="http://schemas.microsoft.com/office/drawing/2014/main" id="{903768D6-9E61-7C4C-9B71-9941E532CC3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4825" y="1700214"/>
            <a:ext cx="3600450" cy="3221037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43717" name="Picture 6">
            <a:extLst>
              <a:ext uri="{FF2B5EF4-FFF2-40B4-BE49-F238E27FC236}">
                <a16:creationId xmlns:a16="http://schemas.microsoft.com/office/drawing/2014/main" id="{BF74A1A5-8B11-C345-A133-71B05CC9A0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3382962"/>
            <a:ext cx="2514600" cy="1600200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8CB9-78EE-7246-A61A-E11274A1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A1627-A8DB-6842-8BA3-696ED7B0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FD2798-A8B8-264E-B27B-727874FAF2F3}" type="slidenum">
              <a:rPr lang="pt-BR" altLang="pt-BR" sz="1400">
                <a:latin typeface="Arial" panose="020B0604020202020204" pitchFamily="34" charset="0"/>
              </a:rPr>
              <a:pPr eaLnBrk="1" hangingPunct="1"/>
              <a:t>104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3382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CF3E8-CCFE-C545-A360-BC89F1488EFE}"/>
              </a:ext>
            </a:extLst>
          </p:cNvPr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498601"/>
            <a:ext cx="8229600" cy="41624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/>
              <a:t>Lines and polylines:</a:t>
            </a:r>
          </a:p>
          <a:p>
            <a:pPr lvl="1">
              <a:defRPr/>
            </a:pPr>
            <a:r>
              <a:rPr lang="en-US" sz="2000"/>
              <a:t>Polylines: lines drawn between ordered points</a:t>
            </a:r>
          </a:p>
          <a:p>
            <a:pPr lvl="1">
              <a:defRPr/>
            </a:pPr>
            <a:r>
              <a:rPr lang="en-US" sz="2000"/>
              <a:t>closed polyline -&gt; polygon</a:t>
            </a:r>
          </a:p>
          <a:p>
            <a:pPr lvl="1">
              <a:defRPr/>
            </a:pPr>
            <a:r>
              <a:rPr lang="en-US" sz="2000"/>
              <a:t> simple polygon has no self-intersections</a:t>
            </a:r>
          </a:p>
          <a:p>
            <a:pPr lvl="1">
              <a:defRPr/>
            </a:pPr>
            <a:endParaRPr lang="en-US" sz="2000"/>
          </a:p>
          <a:p>
            <a:pPr lvl="1">
              <a:defRPr/>
            </a:pPr>
            <a:endParaRPr lang="en-US" sz="2000"/>
          </a:p>
          <a:p>
            <a:pPr lvl="1">
              <a:defRPr/>
            </a:pPr>
            <a:endParaRPr lang="en-US" sz="2000"/>
          </a:p>
          <a:p>
            <a:pPr>
              <a:defRPr/>
            </a:pPr>
            <a:endParaRPr lang="en-US" sz="1600"/>
          </a:p>
          <a:p>
            <a:pPr>
              <a:defRPr/>
            </a:pPr>
            <a:r>
              <a:rPr lang="en-US" sz="2400"/>
              <a:t>Convex and concave polygons:</a:t>
            </a:r>
          </a:p>
          <a:p>
            <a:pPr lvl="1">
              <a:defRPr/>
            </a:pPr>
            <a:r>
              <a:rPr lang="en-US" sz="2000"/>
              <a:t>Convex:  Line between any two points is inside polygon</a:t>
            </a:r>
          </a:p>
          <a:p>
            <a:pPr lvl="1">
              <a:defRPr/>
            </a:pPr>
            <a:r>
              <a:rPr lang="en-US" sz="2000"/>
              <a:t>Concave: At least one line between two points crosses polygon border</a:t>
            </a:r>
          </a:p>
          <a:p>
            <a:pPr lvl="1">
              <a:defRPr/>
            </a:pP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3AE60-B796-434F-895F-3F37CEA89D8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981200" y="685800"/>
            <a:ext cx="82296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2D Object Definition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255550-2209-2741-97C5-2A7D7BE8A61A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V="1">
            <a:off x="5005388" y="3508375"/>
            <a:ext cx="493712" cy="51435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0FC62F-86F1-6643-A10E-447357BFCB0F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5430838" y="3516313"/>
            <a:ext cx="9906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8DF232-9063-A749-BF2E-3B8A6B605BC8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V="1">
            <a:off x="5867400" y="3516313"/>
            <a:ext cx="554038" cy="533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8CA139-F476-B04F-800C-5EE85C0CF6D4}"/>
              </a:ext>
            </a:extLst>
          </p:cNvPr>
          <p:cNvCxnSpPr>
            <a:stCxn id="73" idx="2"/>
          </p:cNvCxnSpPr>
          <p:nvPr>
            <p:custDataLst>
              <p:tags r:id="rId7"/>
            </p:custDataLst>
          </p:nvPr>
        </p:nvCxnSpPr>
        <p:spPr>
          <a:xfrm flipV="1">
            <a:off x="4967288" y="4049714"/>
            <a:ext cx="958850" cy="1587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D1AFBD-9AF7-E44F-AF37-C9A0E0399D8D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2457450" y="3300413"/>
            <a:ext cx="495300" cy="150812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7D1EB7-C73F-904E-88C5-0E247FD66393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952750" y="3451225"/>
            <a:ext cx="9906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5DED36-FDF2-FF4D-A91D-3F2EAB7C604A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V="1">
            <a:off x="3448050" y="3451225"/>
            <a:ext cx="533400" cy="533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67AF93-A412-5644-9EDD-699372D36A5E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2457450" y="3984625"/>
            <a:ext cx="9906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3714DB6-7AD4-FC40-9EFF-30896F6A59E8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 flipV="1">
            <a:off x="7632700" y="3473451"/>
            <a:ext cx="1485900" cy="54927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F9EF70-200C-264C-8141-4F20CC8C531D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8131175" y="3489325"/>
            <a:ext cx="9906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79A8ACD-9632-5E4C-A724-0932FC914E74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H="1" flipV="1">
            <a:off x="8180389" y="3551239"/>
            <a:ext cx="454025" cy="49212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197722-AEFF-9546-89DB-B5FC1D58DDBB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7632700" y="4051300"/>
            <a:ext cx="9906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FF0A848-5ED4-CA49-A7BB-7DEE88F860B2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 flipV="1">
            <a:off x="3124200" y="6121400"/>
            <a:ext cx="533400" cy="533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322E2E9-4027-AA4C-874C-3D608DCD9274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3657600" y="6121400"/>
            <a:ext cx="9906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C92C9BA-E8F0-0549-BABB-AF4FFA38A054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 flipH="1" flipV="1">
            <a:off x="4703764" y="6138864"/>
            <a:ext cx="301625" cy="458787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AE9A26F-A406-3C4D-929A-7A106E0BC2EC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3162300" y="6654800"/>
            <a:ext cx="1785938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93D3EC5-3976-E542-B1FB-01A535CAB27E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 flipV="1">
            <a:off x="6911975" y="6121400"/>
            <a:ext cx="533400" cy="53340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1F8E072-14D1-DC42-AA52-34CE1E82B88F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>
            <a:off x="7445375" y="6121400"/>
            <a:ext cx="9906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62080D3-D6AC-CA4B-B82B-6295962D5A91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 flipH="1" flipV="1">
            <a:off x="8474076" y="6121400"/>
            <a:ext cx="358775" cy="573088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03B3ACC-D36C-E641-B810-03E0F74F30AB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 flipV="1">
            <a:off x="6950076" y="6408738"/>
            <a:ext cx="987425" cy="246062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9522FE-C175-684E-BC36-D98590EECED3}"/>
              </a:ext>
            </a:extLst>
          </p:cNvPr>
          <p:cNvCxnSpPr/>
          <p:nvPr>
            <p:custDataLst>
              <p:tags r:id="rId24"/>
            </p:custDataLst>
          </p:nvPr>
        </p:nvCxnSpPr>
        <p:spPr>
          <a:xfrm>
            <a:off x="7940675" y="6408738"/>
            <a:ext cx="795338" cy="246062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9E147CD-0D4A-7E48-8AA7-1C111F9632BF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175375" y="3748088"/>
            <a:ext cx="1176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/>
              <a:t>simple polygon,</a:t>
            </a:r>
          </a:p>
          <a:p>
            <a:pPr eaLnBrk="1" hangingPunct="1"/>
            <a:r>
              <a:rPr lang="en-US" altLang="pt-BR" sz="1200"/>
              <a:t>closed polyline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88ED-505C-3F47-AB7C-65BD35A7020C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759200" y="3679826"/>
            <a:ext cx="1138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/>
              <a:t>not closed, </a:t>
            </a:r>
          </a:p>
          <a:p>
            <a:pPr eaLnBrk="1" hangingPunct="1"/>
            <a:r>
              <a:rPr lang="en-US" altLang="pt-BR" sz="1200"/>
              <a:t>simple polyline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2A3AACA-1A74-1C48-85BF-BB8CBA18DC49}"/>
              </a:ext>
            </a:extLst>
          </p:cNvPr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753475" y="3765551"/>
            <a:ext cx="1452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/>
              <a:t>not simple polygon, </a:t>
            </a:r>
          </a:p>
          <a:p>
            <a:pPr eaLnBrk="1" hangingPunct="1"/>
            <a:r>
              <a:rPr lang="en-US" altLang="pt-BR" sz="1200"/>
              <a:t>closed polyline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DF5E88D-B188-8548-A3DC-8E4E487253DF}"/>
              </a:ext>
            </a:extLst>
          </p:cNvPr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881563" y="6138864"/>
            <a:ext cx="628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/>
              <a:t>convex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B93CD8A-3AFC-0847-A445-C48769421780}"/>
              </a:ext>
            </a:extLst>
          </p:cNvPr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640764" y="6178551"/>
            <a:ext cx="688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/>
              <a:t>concave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7964059-D4BE-1041-92EF-F435CC75BE86}"/>
              </a:ext>
            </a:extLst>
          </p:cNvPr>
          <p:cNvCxnSpPr/>
          <p:nvPr>
            <p:custDataLst>
              <p:tags r:id="rId30"/>
            </p:custDataLst>
          </p:nvPr>
        </p:nvCxnSpPr>
        <p:spPr>
          <a:xfrm flipV="1">
            <a:off x="3200401" y="6115051"/>
            <a:ext cx="1419225" cy="498475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4DE3C1D-D91C-EC4A-902F-263935E87C53}"/>
              </a:ext>
            </a:extLst>
          </p:cNvPr>
          <p:cNvCxnSpPr/>
          <p:nvPr>
            <p:custDataLst>
              <p:tags r:id="rId31"/>
            </p:custDataLst>
          </p:nvPr>
        </p:nvCxnSpPr>
        <p:spPr>
          <a:xfrm flipV="1">
            <a:off x="7010401" y="6643689"/>
            <a:ext cx="1725613" cy="15875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78A2D12-02D1-8C4E-AC25-95DFCA6F7AA3}"/>
              </a:ext>
            </a:extLst>
          </p:cNvPr>
          <p:cNvSpPr/>
          <p:nvPr/>
        </p:nvSpPr>
        <p:spPr>
          <a:xfrm>
            <a:off x="2374900" y="3213100"/>
            <a:ext cx="96838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23705A-DDCF-4045-814A-947B19C469A8}"/>
              </a:ext>
            </a:extLst>
          </p:cNvPr>
          <p:cNvSpPr/>
          <p:nvPr/>
        </p:nvSpPr>
        <p:spPr>
          <a:xfrm>
            <a:off x="2890838" y="3386139"/>
            <a:ext cx="95250" cy="128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98CAD06-3CCE-984E-B28F-B1EE45FCF24C}"/>
              </a:ext>
            </a:extLst>
          </p:cNvPr>
          <p:cNvSpPr/>
          <p:nvPr/>
        </p:nvSpPr>
        <p:spPr>
          <a:xfrm>
            <a:off x="3933825" y="3386139"/>
            <a:ext cx="95250" cy="128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9A0CFAD-E748-3943-9138-7ACEB7BC2343}"/>
              </a:ext>
            </a:extLst>
          </p:cNvPr>
          <p:cNvSpPr/>
          <p:nvPr/>
        </p:nvSpPr>
        <p:spPr>
          <a:xfrm>
            <a:off x="3400425" y="3922714"/>
            <a:ext cx="95250" cy="128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BAA918F-9FB2-9E4C-8E68-6C8025E5BEBA}"/>
              </a:ext>
            </a:extLst>
          </p:cNvPr>
          <p:cNvSpPr/>
          <p:nvPr/>
        </p:nvSpPr>
        <p:spPr>
          <a:xfrm>
            <a:off x="2424114" y="3921125"/>
            <a:ext cx="96837" cy="128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1B87DFE-6841-E94B-A96D-7B3440E24C8B}"/>
              </a:ext>
            </a:extLst>
          </p:cNvPr>
          <p:cNvSpPr/>
          <p:nvPr/>
        </p:nvSpPr>
        <p:spPr>
          <a:xfrm>
            <a:off x="4967288" y="3987800"/>
            <a:ext cx="952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19A5C5A-C034-FD4D-97D1-6E0BD57001FD}"/>
              </a:ext>
            </a:extLst>
          </p:cNvPr>
          <p:cNvSpPr/>
          <p:nvPr/>
        </p:nvSpPr>
        <p:spPr>
          <a:xfrm>
            <a:off x="5411788" y="3473450"/>
            <a:ext cx="95250" cy="128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E3DC01-4C4C-1644-B70D-2D28BA520C86}"/>
              </a:ext>
            </a:extLst>
          </p:cNvPr>
          <p:cNvSpPr/>
          <p:nvPr/>
        </p:nvSpPr>
        <p:spPr>
          <a:xfrm>
            <a:off x="5845175" y="3987800"/>
            <a:ext cx="952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3B16EEE9-0128-474A-9623-5F9A2979ACDC}"/>
              </a:ext>
            </a:extLst>
          </p:cNvPr>
          <p:cNvSpPr/>
          <p:nvPr/>
        </p:nvSpPr>
        <p:spPr>
          <a:xfrm>
            <a:off x="6365875" y="3455988"/>
            <a:ext cx="952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D4BC82D6-F99F-FB45-9596-DD0E52860A86}"/>
              </a:ext>
            </a:extLst>
          </p:cNvPr>
          <p:cNvSpPr/>
          <p:nvPr/>
        </p:nvSpPr>
        <p:spPr>
          <a:xfrm>
            <a:off x="8101013" y="3451225"/>
            <a:ext cx="95250" cy="128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142D58BC-8795-1C43-8F8F-5D69B2543DC7}"/>
              </a:ext>
            </a:extLst>
          </p:cNvPr>
          <p:cNvSpPr/>
          <p:nvPr/>
        </p:nvSpPr>
        <p:spPr>
          <a:xfrm>
            <a:off x="9026525" y="3425825"/>
            <a:ext cx="952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AAED8A83-9828-E54A-AC43-CAA79058A1A4}"/>
              </a:ext>
            </a:extLst>
          </p:cNvPr>
          <p:cNvSpPr/>
          <p:nvPr/>
        </p:nvSpPr>
        <p:spPr>
          <a:xfrm>
            <a:off x="8570913" y="3979864"/>
            <a:ext cx="95250" cy="128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462EA83E-363C-D347-900F-24C8CC76EE19}"/>
              </a:ext>
            </a:extLst>
          </p:cNvPr>
          <p:cNvSpPr/>
          <p:nvPr/>
        </p:nvSpPr>
        <p:spPr>
          <a:xfrm>
            <a:off x="7585075" y="3979864"/>
            <a:ext cx="95250" cy="128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E8AC0DFF-2AAC-2443-87F8-52215DC2DF99}"/>
              </a:ext>
            </a:extLst>
          </p:cNvPr>
          <p:cNvSpPr/>
          <p:nvPr/>
        </p:nvSpPr>
        <p:spPr>
          <a:xfrm>
            <a:off x="3114675" y="6580188"/>
            <a:ext cx="952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EFEFF028-48EB-ED4C-95FC-92EB43EE7839}"/>
              </a:ext>
            </a:extLst>
          </p:cNvPr>
          <p:cNvSpPr/>
          <p:nvPr/>
        </p:nvSpPr>
        <p:spPr>
          <a:xfrm>
            <a:off x="3622675" y="6057900"/>
            <a:ext cx="952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D6BBA085-ACA9-EA43-A8C6-D4D222529C09}"/>
              </a:ext>
            </a:extLst>
          </p:cNvPr>
          <p:cNvSpPr/>
          <p:nvPr/>
        </p:nvSpPr>
        <p:spPr>
          <a:xfrm>
            <a:off x="4619625" y="6057900"/>
            <a:ext cx="96838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B1EB7B43-5D40-DD44-AB45-36278B241A19}"/>
              </a:ext>
            </a:extLst>
          </p:cNvPr>
          <p:cNvSpPr/>
          <p:nvPr/>
        </p:nvSpPr>
        <p:spPr>
          <a:xfrm>
            <a:off x="4943475" y="6580188"/>
            <a:ext cx="96838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A83B0072-EB40-F04F-AAB3-BEEC0EA9E459}"/>
              </a:ext>
            </a:extLst>
          </p:cNvPr>
          <p:cNvSpPr/>
          <p:nvPr/>
        </p:nvSpPr>
        <p:spPr>
          <a:xfrm>
            <a:off x="7388225" y="6073775"/>
            <a:ext cx="95250" cy="128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0CBDAC86-671F-814F-A938-6FE8D54B1FB3}"/>
              </a:ext>
            </a:extLst>
          </p:cNvPr>
          <p:cNvSpPr/>
          <p:nvPr/>
        </p:nvSpPr>
        <p:spPr>
          <a:xfrm>
            <a:off x="6902450" y="6597650"/>
            <a:ext cx="95250" cy="128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ED5981C8-13EB-7143-A8D7-A95D11E2E762}"/>
              </a:ext>
            </a:extLst>
          </p:cNvPr>
          <p:cNvSpPr/>
          <p:nvPr/>
        </p:nvSpPr>
        <p:spPr>
          <a:xfrm>
            <a:off x="8426450" y="6073775"/>
            <a:ext cx="95250" cy="128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7811F996-F6F9-B944-9BD6-C4AEC18B47B3}"/>
              </a:ext>
            </a:extLst>
          </p:cNvPr>
          <p:cNvSpPr/>
          <p:nvPr/>
        </p:nvSpPr>
        <p:spPr>
          <a:xfrm>
            <a:off x="7893050" y="6343650"/>
            <a:ext cx="95250" cy="128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F8A4F58C-DE5C-D641-88B4-AF7072089D97}"/>
              </a:ext>
            </a:extLst>
          </p:cNvPr>
          <p:cNvSpPr/>
          <p:nvPr/>
        </p:nvSpPr>
        <p:spPr>
          <a:xfrm>
            <a:off x="8740775" y="6613525"/>
            <a:ext cx="95250" cy="128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3347E9E-A4BA-5E46-897C-6BFD61EB0937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4619625" y="6059489"/>
            <a:ext cx="96838" cy="123825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6432FDBB-37F7-924C-9DA2-F4A269F5877A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3117850" y="6581776"/>
            <a:ext cx="95250" cy="123825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81D44E8-F4CE-9044-8864-B69102FA35AC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8745539" y="6618289"/>
            <a:ext cx="96837" cy="123825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233AFB4-5151-5844-848C-58F067BCA87A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6902450" y="6597651"/>
            <a:ext cx="95250" cy="123825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00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3" grpId="0"/>
      <p:bldP spid="84" grpId="0"/>
      <p:bldP spid="86" grpId="0"/>
      <p:bldP spid="6" grpId="0" animBg="1"/>
      <p:bldP spid="61" grpId="0" animBg="1"/>
      <p:bldP spid="62" grpId="0" animBg="1"/>
      <p:bldP spid="63" grpId="0" animBg="1"/>
      <p:bldP spid="64" grpId="0" animBg="1"/>
      <p:bldP spid="73" grpId="0" animBg="1"/>
      <p:bldP spid="75" grpId="0" animBg="1"/>
      <p:bldP spid="76" grpId="0" animBg="1"/>
      <p:bldP spid="295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91" grpId="0" animBg="1"/>
      <p:bldP spid="342" grpId="0" animBg="1"/>
      <p:bldP spid="385" grpId="0" animBg="1"/>
      <p:bldP spid="38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11DB9C3-4382-394E-999A-2A2486B5F5C5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H="1">
            <a:off x="9313863" y="4057650"/>
            <a:ext cx="730250" cy="1588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9050-C9AE-3042-9E76-06803F5C117C}"/>
              </a:ext>
            </a:extLst>
          </p:cNvPr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1847850" y="1508125"/>
            <a:ext cx="8229600" cy="4800600"/>
          </a:xfrm>
          <a:ln w="3175"/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/>
              <a:t>Special Polygons: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Circles:</a:t>
            </a:r>
          </a:p>
          <a:p>
            <a:pPr lvl="1">
              <a:defRPr/>
            </a:pPr>
            <a:r>
              <a:rPr lang="en-US" sz="2000" dirty="0"/>
              <a:t>Set of all points equidistant </a:t>
            </a:r>
          </a:p>
          <a:p>
            <a:pPr marL="274320" lvl="1" indent="0">
              <a:buNone/>
              <a:defRPr/>
            </a:pPr>
            <a:r>
              <a:rPr lang="en-US" sz="2000" dirty="0"/>
              <a:t>from one point (center)</a:t>
            </a:r>
          </a:p>
          <a:p>
            <a:pPr lvl="1">
              <a:defRPr/>
            </a:pPr>
            <a:r>
              <a:rPr lang="en-US" sz="2000" dirty="0"/>
              <a:t>Radius -  distance from the center </a:t>
            </a:r>
          </a:p>
          <a:p>
            <a:pPr lvl="1">
              <a:defRPr/>
            </a:pPr>
            <a:r>
              <a:rPr lang="en-US" sz="2000" dirty="0"/>
              <a:t>Equation for a circle centered at (0, 0) </a:t>
            </a:r>
          </a:p>
          <a:p>
            <a:pPr marL="274320" lvl="1" indent="0">
              <a:buNone/>
              <a:defRPr/>
            </a:pPr>
            <a:r>
              <a:rPr lang="en-US" sz="2000" dirty="0"/>
              <a:t>      r</a:t>
            </a:r>
            <a:r>
              <a:rPr lang="en-US" sz="2000" baseline="30000" dirty="0"/>
              <a:t>2</a:t>
            </a:r>
            <a:r>
              <a:rPr lang="en-US" sz="2000" dirty="0"/>
              <a:t> = x</a:t>
            </a:r>
            <a:r>
              <a:rPr lang="en-US" sz="2000" baseline="30000" dirty="0"/>
              <a:t>2</a:t>
            </a:r>
            <a:r>
              <a:rPr lang="en-US" sz="2000" dirty="0"/>
              <a:t> + y</a:t>
            </a:r>
            <a:r>
              <a:rPr lang="en-US" sz="2000" baseline="30000" dirty="0"/>
              <a:t>2</a:t>
            </a:r>
            <a:r>
              <a:rPr lang="en-US" sz="2000" dirty="0"/>
              <a:t> </a:t>
            </a:r>
            <a:endParaRPr lang="en-US" sz="2000" baseline="30000" dirty="0"/>
          </a:p>
          <a:p>
            <a:pPr marL="274320" lvl="1" indent="0">
              <a:buNone/>
              <a:defRPr/>
            </a:pPr>
            <a:endParaRPr lang="en-US" sz="2000" dirty="0"/>
          </a:p>
          <a:p>
            <a:pPr>
              <a:defRPr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BAB75-C332-0544-98F4-18B94BC9E65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981200" y="685800"/>
            <a:ext cx="82296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2D Object Definition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D5CB3E-289A-E341-981D-AF0EF1F39F42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2746376" y="2090739"/>
            <a:ext cx="701675" cy="115887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EEF3D0-383C-D04E-87DD-1371D186AB9F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 flipV="1">
            <a:off x="3489326" y="2130425"/>
            <a:ext cx="854075" cy="1125538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DC36BE-3491-4842-AA8D-604FBEF869CC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2762250" y="3290888"/>
            <a:ext cx="158115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DE726D3-46A5-894C-8C54-E359630DA601}"/>
              </a:ext>
            </a:extLst>
          </p:cNvPr>
          <p:cNvCxnSpPr>
            <a:stCxn id="78" idx="6"/>
            <a:endCxn id="82" idx="2"/>
          </p:cNvCxnSpPr>
          <p:nvPr>
            <p:custDataLst>
              <p:tags r:id="rId8"/>
            </p:custDataLst>
          </p:nvPr>
        </p:nvCxnSpPr>
        <p:spPr>
          <a:xfrm>
            <a:off x="7377113" y="3290888"/>
            <a:ext cx="20828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29B222-AD54-DB41-9DDE-C25A24EA7293}"/>
              </a:ext>
            </a:extLst>
          </p:cNvPr>
          <p:cNvCxnSpPr>
            <a:stCxn id="76" idx="6"/>
            <a:endCxn id="81" idx="2"/>
          </p:cNvCxnSpPr>
          <p:nvPr>
            <p:custDataLst>
              <p:tags r:id="rId9"/>
            </p:custDataLst>
          </p:nvPr>
        </p:nvCxnSpPr>
        <p:spPr>
          <a:xfrm>
            <a:off x="7377113" y="2122488"/>
            <a:ext cx="20828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5D667D9-A4FE-E545-B4FD-A86477866685}"/>
              </a:ext>
            </a:extLst>
          </p:cNvPr>
          <p:cNvCxnSpPr>
            <a:stCxn id="81" idx="4"/>
            <a:endCxn id="82" idx="0"/>
          </p:cNvCxnSpPr>
          <p:nvPr>
            <p:custDataLst>
              <p:tags r:id="rId10"/>
            </p:custDataLst>
          </p:nvPr>
        </p:nvCxnSpPr>
        <p:spPr>
          <a:xfrm>
            <a:off x="9513888" y="2197101"/>
            <a:ext cx="0" cy="101917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4BC3AE0-B039-D146-8126-B9FA2BFB50B4}"/>
              </a:ext>
            </a:extLst>
          </p:cNvPr>
          <p:cNvCxnSpPr>
            <a:stCxn id="76" idx="4"/>
            <a:endCxn id="78" idx="0"/>
          </p:cNvCxnSpPr>
          <p:nvPr>
            <p:custDataLst>
              <p:tags r:id="rId11"/>
            </p:custDataLst>
          </p:nvPr>
        </p:nvCxnSpPr>
        <p:spPr>
          <a:xfrm>
            <a:off x="7323138" y="2197101"/>
            <a:ext cx="0" cy="101917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651DD87-9FA4-9147-8294-D75A5B65E8FD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135313" y="2862264"/>
            <a:ext cx="787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/>
              <a:t>Triangle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55ED66-79FD-8D45-BE48-044E056C1A0E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576888" y="2846389"/>
            <a:ext cx="684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/>
              <a:t>Square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482918-24D3-524A-824A-EEFA7FD97A54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008938" y="2846389"/>
            <a:ext cx="901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/>
              <a:t>Rectangle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47DFF02-7F55-714B-972E-F2C14B4C9DB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399463" y="3641725"/>
            <a:ext cx="1828800" cy="24003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A35B4E-4488-A84E-A65B-6ECBA7452C33}"/>
              </a:ext>
            </a:extLst>
          </p:cNvPr>
          <p:cNvCxnSpPr>
            <a:stCxn id="103" idx="3"/>
            <a:endCxn id="92" idx="7"/>
          </p:cNvCxnSpPr>
          <p:nvPr>
            <p:custDataLst>
              <p:tags r:id="rId16"/>
            </p:custDataLst>
          </p:nvPr>
        </p:nvCxnSpPr>
        <p:spPr>
          <a:xfrm flipH="1">
            <a:off x="9348789" y="4113213"/>
            <a:ext cx="612775" cy="684212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D9036D5-99B7-8743-A32A-A71E030C2E85}"/>
              </a:ext>
            </a:extLst>
          </p:cNvPr>
          <p:cNvCxnSpPr>
            <a:stCxn id="72" idx="0"/>
            <a:endCxn id="92" idx="0"/>
          </p:cNvCxnSpPr>
          <p:nvPr>
            <p:custDataLst>
              <p:tags r:id="rId17"/>
            </p:custDataLst>
          </p:nvPr>
        </p:nvCxnSpPr>
        <p:spPr>
          <a:xfrm>
            <a:off x="9313863" y="3641725"/>
            <a:ext cx="0" cy="1136650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E55D4A7-B818-974D-A470-04A9B91B4A02}"/>
              </a:ext>
            </a:extLst>
          </p:cNvPr>
          <p:cNvCxnSpPr>
            <a:endCxn id="92" idx="6"/>
          </p:cNvCxnSpPr>
          <p:nvPr>
            <p:custDataLst>
              <p:tags r:id="rId18"/>
            </p:custDataLst>
          </p:nvPr>
        </p:nvCxnSpPr>
        <p:spPr>
          <a:xfrm flipH="1" flipV="1">
            <a:off x="9361489" y="4841875"/>
            <a:ext cx="866775" cy="0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A2140B0-8C8E-8442-B47E-781F7DA6AA81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9986963" y="4114801"/>
            <a:ext cx="0" cy="720725"/>
          </a:xfrm>
          <a:prstGeom prst="line">
            <a:avLst/>
          </a:prstGeom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4A80364-2933-0F45-B32C-B07EAF195DAE}"/>
              </a:ext>
            </a:extLst>
          </p:cNvPr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8736014" y="3910014"/>
            <a:ext cx="574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/>
              <a:t>(0, y)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B044183-3006-DB4B-AF64-9F655588B9BE}"/>
              </a:ext>
            </a:extLst>
          </p:cNvPr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653589" y="4806951"/>
            <a:ext cx="574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/>
              <a:t>(0, x)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FF5F69-FB10-5B43-8D19-2D3AC66459A0}"/>
              </a:ext>
            </a:extLst>
          </p:cNvPr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9371014" y="4200526"/>
            <a:ext cx="250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/>
              <a:t>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D993289-2C03-564F-9C30-C2DBC201C288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739189" y="4806951"/>
            <a:ext cx="574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/>
              <a:t>(0, 0)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B4DEB4F-F0A7-9C49-B7D1-9DEC44A8653D}"/>
              </a:ext>
            </a:extLst>
          </p:cNvPr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0044114" y="3721101"/>
            <a:ext cx="574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/>
              <a:t>(x, y)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AAA7CD-D6A6-6344-96AB-0397CDA26EE9}"/>
              </a:ext>
            </a:extLst>
          </p:cNvPr>
          <p:cNvSpPr>
            <a:spLocks noChangeAspect="1"/>
          </p:cNvSpPr>
          <p:nvPr/>
        </p:nvSpPr>
        <p:spPr>
          <a:xfrm>
            <a:off x="5326064" y="3225800"/>
            <a:ext cx="111125" cy="1476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EB94E14-EFDF-3C44-8B11-99D6C97AF79D}"/>
              </a:ext>
            </a:extLst>
          </p:cNvPr>
          <p:cNvSpPr>
            <a:spLocks noChangeAspect="1"/>
          </p:cNvSpPr>
          <p:nvPr/>
        </p:nvSpPr>
        <p:spPr>
          <a:xfrm>
            <a:off x="6400800" y="3225800"/>
            <a:ext cx="109538" cy="1476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6CB445-D994-5D45-A8DE-43993028DAD9}"/>
              </a:ext>
            </a:extLst>
          </p:cNvPr>
          <p:cNvSpPr>
            <a:spLocks noChangeAspect="1"/>
          </p:cNvSpPr>
          <p:nvPr/>
        </p:nvSpPr>
        <p:spPr>
          <a:xfrm>
            <a:off x="5327650" y="2003425"/>
            <a:ext cx="109538" cy="1460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29D30A-8000-104A-B41A-C0BC19572098}"/>
              </a:ext>
            </a:extLst>
          </p:cNvPr>
          <p:cNvSpPr>
            <a:spLocks noChangeAspect="1"/>
          </p:cNvSpPr>
          <p:nvPr/>
        </p:nvSpPr>
        <p:spPr>
          <a:xfrm>
            <a:off x="6400800" y="2003425"/>
            <a:ext cx="109538" cy="1460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7CC588-D4A2-2841-A154-71E69D82EEE2}"/>
              </a:ext>
            </a:extLst>
          </p:cNvPr>
          <p:cNvCxnSpPr>
            <a:stCxn id="50" idx="6"/>
            <a:endCxn id="51" idx="2"/>
          </p:cNvCxnSpPr>
          <p:nvPr/>
        </p:nvCxnSpPr>
        <p:spPr>
          <a:xfrm>
            <a:off x="5437188" y="2076450"/>
            <a:ext cx="9636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05C3EA-0A78-5C4B-AE79-DABD0A805AE1}"/>
              </a:ext>
            </a:extLst>
          </p:cNvPr>
          <p:cNvCxnSpPr>
            <a:stCxn id="51" idx="4"/>
            <a:endCxn id="49" idx="0"/>
          </p:cNvCxnSpPr>
          <p:nvPr/>
        </p:nvCxnSpPr>
        <p:spPr>
          <a:xfrm>
            <a:off x="6456363" y="2149476"/>
            <a:ext cx="0" cy="10763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B09772-DD1B-7040-B90A-3638836B7DF1}"/>
              </a:ext>
            </a:extLst>
          </p:cNvPr>
          <p:cNvCxnSpPr>
            <a:stCxn id="50" idx="4"/>
            <a:endCxn id="44" idx="0"/>
          </p:cNvCxnSpPr>
          <p:nvPr/>
        </p:nvCxnSpPr>
        <p:spPr>
          <a:xfrm flipH="1">
            <a:off x="5381625" y="2149476"/>
            <a:ext cx="1588" cy="107632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FF5BA3-6F36-3A40-8FC7-607C2F10DF90}"/>
              </a:ext>
            </a:extLst>
          </p:cNvPr>
          <p:cNvCxnSpPr>
            <a:stCxn id="44" idx="6"/>
            <a:endCxn id="49" idx="2"/>
          </p:cNvCxnSpPr>
          <p:nvPr/>
        </p:nvCxnSpPr>
        <p:spPr>
          <a:xfrm>
            <a:off x="5437188" y="3300413"/>
            <a:ext cx="96361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9B2D80FE-D640-D045-B323-B0A98625FDF1}"/>
              </a:ext>
            </a:extLst>
          </p:cNvPr>
          <p:cNvSpPr>
            <a:spLocks noChangeAspect="1"/>
          </p:cNvSpPr>
          <p:nvPr/>
        </p:nvSpPr>
        <p:spPr>
          <a:xfrm>
            <a:off x="3400426" y="2028825"/>
            <a:ext cx="111125" cy="1460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C8B338A-9B43-3640-BAF5-E261F0F0A318}"/>
              </a:ext>
            </a:extLst>
          </p:cNvPr>
          <p:cNvSpPr>
            <a:spLocks noChangeAspect="1"/>
          </p:cNvSpPr>
          <p:nvPr/>
        </p:nvSpPr>
        <p:spPr>
          <a:xfrm>
            <a:off x="4295775" y="3208339"/>
            <a:ext cx="109538" cy="1476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3E41CE0-DCE2-CF45-80AA-1C99C421FD50}"/>
              </a:ext>
            </a:extLst>
          </p:cNvPr>
          <p:cNvSpPr>
            <a:spLocks noChangeAspect="1"/>
          </p:cNvSpPr>
          <p:nvPr/>
        </p:nvSpPr>
        <p:spPr>
          <a:xfrm>
            <a:off x="2698750" y="3208339"/>
            <a:ext cx="109538" cy="1476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85D36FF-82AA-F64B-A577-EC823F8B1410}"/>
              </a:ext>
            </a:extLst>
          </p:cNvPr>
          <p:cNvSpPr>
            <a:spLocks noChangeAspect="1"/>
          </p:cNvSpPr>
          <p:nvPr/>
        </p:nvSpPr>
        <p:spPr>
          <a:xfrm>
            <a:off x="7267575" y="2049464"/>
            <a:ext cx="109538" cy="1476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E7016C5-D516-9E4D-A32B-595225176E6D}"/>
              </a:ext>
            </a:extLst>
          </p:cNvPr>
          <p:cNvSpPr>
            <a:spLocks noChangeAspect="1"/>
          </p:cNvSpPr>
          <p:nvPr/>
        </p:nvSpPr>
        <p:spPr>
          <a:xfrm>
            <a:off x="7267575" y="3216275"/>
            <a:ext cx="109538" cy="1476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DDBD03B-135B-7142-9916-A35996918632}"/>
              </a:ext>
            </a:extLst>
          </p:cNvPr>
          <p:cNvSpPr>
            <a:spLocks noChangeAspect="1"/>
          </p:cNvSpPr>
          <p:nvPr/>
        </p:nvSpPr>
        <p:spPr>
          <a:xfrm>
            <a:off x="9459914" y="2049464"/>
            <a:ext cx="109537" cy="1476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DA35666-B1F3-194E-A083-B3ED1A9C6FC8}"/>
              </a:ext>
            </a:extLst>
          </p:cNvPr>
          <p:cNvSpPr>
            <a:spLocks noChangeAspect="1"/>
          </p:cNvSpPr>
          <p:nvPr/>
        </p:nvSpPr>
        <p:spPr>
          <a:xfrm>
            <a:off x="9459914" y="3216275"/>
            <a:ext cx="109537" cy="1476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5FDAE92-1A2E-9142-B682-F5AB16417EA6}"/>
              </a:ext>
            </a:extLst>
          </p:cNvPr>
          <p:cNvSpPr/>
          <p:nvPr/>
        </p:nvSpPr>
        <p:spPr>
          <a:xfrm>
            <a:off x="9266238" y="4778375"/>
            <a:ext cx="952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CCB94E9-EFB2-234E-8A23-A7C73768DA7A}"/>
              </a:ext>
            </a:extLst>
          </p:cNvPr>
          <p:cNvSpPr/>
          <p:nvPr/>
        </p:nvSpPr>
        <p:spPr>
          <a:xfrm>
            <a:off x="9948863" y="4003675"/>
            <a:ext cx="95250" cy="128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082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72" grpId="0" animBg="1"/>
      <p:bldP spid="95" grpId="0"/>
      <p:bldP spid="96" grpId="0"/>
      <p:bldP spid="97" grpId="0"/>
      <p:bldP spid="98" grpId="0"/>
      <p:bldP spid="99" grpId="0"/>
      <p:bldP spid="44" grpId="0" animBg="1"/>
      <p:bldP spid="49" grpId="0" animBg="1"/>
      <p:bldP spid="50" grpId="0" animBg="1"/>
      <p:bldP spid="51" grpId="0" animBg="1"/>
      <p:bldP spid="67" grpId="0" animBg="1"/>
      <p:bldP spid="68" grpId="0" animBg="1"/>
      <p:bldP spid="75" grpId="0" animBg="1"/>
      <p:bldP spid="76" grpId="0" animBg="1"/>
      <p:bldP spid="78" grpId="0" animBg="1"/>
      <p:bldP spid="81" grpId="0" animBg="1"/>
      <p:bldP spid="82" grpId="0" animBg="1"/>
      <p:bldP spid="92" grpId="0" animBg="1"/>
      <p:bldP spid="10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40916-60C7-4145-9AB3-4DE22778D368}"/>
              </a:ext>
            </a:extLst>
          </p:cNvPr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508125"/>
            <a:ext cx="8229600" cy="4800600"/>
          </a:xfrm>
          <a:ln w="3175"/>
        </p:spPr>
        <p:txBody>
          <a:bodyPr/>
          <a:lstStyle/>
          <a:p>
            <a:pPr>
              <a:defRPr/>
            </a:pPr>
            <a:r>
              <a:rPr lang="en-US" dirty="0"/>
              <a:t>A circle can be approximated by a polygon with many sides.</a:t>
            </a:r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Axis aligned ellipse: a circle scaled in the x and/or y direction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7C319-445A-F049-805F-C70527B2021D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2D Object Definition</a:t>
            </a:r>
          </a:p>
        </p:txBody>
      </p:sp>
      <p:grpSp>
        <p:nvGrpSpPr>
          <p:cNvPr id="6" name="Group 103">
            <a:extLst>
              <a:ext uri="{FF2B5EF4-FFF2-40B4-BE49-F238E27FC236}">
                <a16:creationId xmlns:a16="http://schemas.microsoft.com/office/drawing/2014/main" id="{B3C0FAFF-CF5E-FA49-8F8C-C46C3160ED4C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398838" y="1954213"/>
            <a:ext cx="5548312" cy="914400"/>
            <a:chOff x="838200" y="2514600"/>
            <a:chExt cx="5257800" cy="685800"/>
          </a:xfrm>
        </p:grpSpPr>
        <p:grpSp>
          <p:nvGrpSpPr>
            <p:cNvPr id="247900" name="Group 19">
              <a:extLst>
                <a:ext uri="{FF2B5EF4-FFF2-40B4-BE49-F238E27FC236}">
                  <a16:creationId xmlns:a16="http://schemas.microsoft.com/office/drawing/2014/main" id="{FA856837-1FCE-414A-BF0A-3B084F7C94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200" y="2514600"/>
              <a:ext cx="5257800" cy="685800"/>
              <a:chOff x="720" y="1584"/>
              <a:chExt cx="3312" cy="432"/>
            </a:xfrm>
          </p:grpSpPr>
          <p:sp>
            <p:nvSpPr>
              <p:cNvPr id="247903" name="AutoShape 10">
                <a:extLst>
                  <a:ext uri="{FF2B5EF4-FFF2-40B4-BE49-F238E27FC236}">
                    <a16:creationId xmlns:a16="http://schemas.microsoft.com/office/drawing/2014/main" id="{EFF27238-B380-8042-A2F4-300B29F0D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584"/>
                <a:ext cx="432" cy="411"/>
              </a:xfrm>
              <a:prstGeom prst="pentagon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47904" name="AutoShape 14">
                <a:extLst>
                  <a:ext uri="{FF2B5EF4-FFF2-40B4-BE49-F238E27FC236}">
                    <a16:creationId xmlns:a16="http://schemas.microsoft.com/office/drawing/2014/main" id="{3859C581-AF36-AB47-BC9F-5969AAAAD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160" y="1632"/>
                <a:ext cx="384" cy="384"/>
              </a:xfrm>
              <a:prstGeom prst="octagon">
                <a:avLst>
                  <a:gd name="adj" fmla="val 29287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47905" name="Oval 15">
                <a:extLst>
                  <a:ext uri="{FF2B5EF4-FFF2-40B4-BE49-F238E27FC236}">
                    <a16:creationId xmlns:a16="http://schemas.microsoft.com/office/drawing/2014/main" id="{74445550-4927-424B-A28A-BF39F656B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632"/>
                <a:ext cx="384" cy="38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47906" name="Line 17">
                <a:extLst>
                  <a:ext uri="{FF2B5EF4-FFF2-40B4-BE49-F238E27FC236}">
                    <a16:creationId xmlns:a16="http://schemas.microsoft.com/office/drawing/2014/main" id="{B31A4DE5-3505-8E43-9F97-0F7CF96B9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1824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9" name="Dodecagon 8">
              <a:extLst>
                <a:ext uri="{FF2B5EF4-FFF2-40B4-BE49-F238E27FC236}">
                  <a16:creationId xmlns:a16="http://schemas.microsoft.com/office/drawing/2014/main" id="{15D456E6-7CEF-E34D-87CD-07C13A9FCC27}"/>
                </a:ext>
              </a:extLst>
            </p:cNvPr>
            <p:cNvSpPr/>
            <p:nvPr/>
          </p:nvSpPr>
          <p:spPr bwMode="auto">
            <a:xfrm>
              <a:off x="4191458" y="2590800"/>
              <a:ext cx="609273" cy="609600"/>
            </a:xfrm>
            <a:prstGeom prst="dodecagon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7902" name="Hexagon 102">
              <a:extLst>
                <a:ext uri="{FF2B5EF4-FFF2-40B4-BE49-F238E27FC236}">
                  <a16:creationId xmlns:a16="http://schemas.microsoft.com/office/drawing/2014/main" id="{3EDE16E5-9020-2D4B-B813-2240990FF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900" y="2590800"/>
              <a:ext cx="673100" cy="581025"/>
            </a:xfrm>
            <a:prstGeom prst="hexagon">
              <a:avLst>
                <a:gd name="adj" fmla="val 24966"/>
                <a:gd name="vf" fmla="val 11547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pt-BR" altLang="pt-BR"/>
            </a:p>
          </p:txBody>
        </p:sp>
      </p:grpSp>
      <p:grpSp>
        <p:nvGrpSpPr>
          <p:cNvPr id="16" name="Group 145">
            <a:extLst>
              <a:ext uri="{FF2B5EF4-FFF2-40B4-BE49-F238E27FC236}">
                <a16:creationId xmlns:a16="http://schemas.microsoft.com/office/drawing/2014/main" id="{84E44D7A-4A90-E641-A2F2-1B8FA114E8A0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441575" y="3790951"/>
            <a:ext cx="7043738" cy="2239963"/>
            <a:chOff x="378" y="2783"/>
            <a:chExt cx="3696" cy="1270"/>
          </a:xfrm>
        </p:grpSpPr>
        <p:grpSp>
          <p:nvGrpSpPr>
            <p:cNvPr id="247814" name="Group 99">
              <a:extLst>
                <a:ext uri="{FF2B5EF4-FFF2-40B4-BE49-F238E27FC236}">
                  <a16:creationId xmlns:a16="http://schemas.microsoft.com/office/drawing/2014/main" id="{BEFD17F6-2905-4F41-97B4-506186273D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" y="2783"/>
              <a:ext cx="1776" cy="1270"/>
              <a:chOff x="768" y="2784"/>
              <a:chExt cx="2304" cy="1512"/>
            </a:xfrm>
          </p:grpSpPr>
          <p:grpSp>
            <p:nvGrpSpPr>
              <p:cNvPr id="247858" name="Group 56">
                <a:extLst>
                  <a:ext uri="{FF2B5EF4-FFF2-40B4-BE49-F238E27FC236}">
                    <a16:creationId xmlns:a16="http://schemas.microsoft.com/office/drawing/2014/main" id="{52E8E879-B3FC-124F-BE0A-EA614E0F45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2784"/>
                <a:ext cx="2304" cy="1512"/>
                <a:chOff x="768" y="2784"/>
                <a:chExt cx="2304" cy="1512"/>
              </a:xfrm>
            </p:grpSpPr>
            <p:grpSp>
              <p:nvGrpSpPr>
                <p:cNvPr id="247864" name="Group 38">
                  <a:extLst>
                    <a:ext uri="{FF2B5EF4-FFF2-40B4-BE49-F238E27FC236}">
                      <a16:creationId xmlns:a16="http://schemas.microsoft.com/office/drawing/2014/main" id="{B38D517C-0551-DE4C-9DAC-EC44350688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2" y="2784"/>
                  <a:ext cx="2160" cy="1344"/>
                  <a:chOff x="768" y="2832"/>
                  <a:chExt cx="2160" cy="1344"/>
                </a:xfrm>
              </p:grpSpPr>
              <p:sp>
                <p:nvSpPr>
                  <p:cNvPr id="247882" name="Line 20">
                    <a:extLst>
                      <a:ext uri="{FF2B5EF4-FFF2-40B4-BE49-F238E27FC236}">
                        <a16:creationId xmlns:a16="http://schemas.microsoft.com/office/drawing/2014/main" id="{AB0E30D8-379F-FE49-829A-3A98DFD2D75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16" y="2832"/>
                    <a:ext cx="0" cy="1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83" name="Line 21">
                    <a:extLst>
                      <a:ext uri="{FF2B5EF4-FFF2-40B4-BE49-F238E27FC236}">
                        <a16:creationId xmlns:a16="http://schemas.microsoft.com/office/drawing/2014/main" id="{82F87239-AEF5-5D4C-AFA1-A8A2C9DEBA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4" y="4128"/>
                    <a:ext cx="206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84" name="Line 22">
                    <a:extLst>
                      <a:ext uri="{FF2B5EF4-FFF2-40B4-BE49-F238E27FC236}">
                        <a16:creationId xmlns:a16="http://schemas.microsoft.com/office/drawing/2014/main" id="{140766C5-AF40-914E-8EC8-31E3045BCAB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08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85" name="Line 23">
                    <a:extLst>
                      <a:ext uri="{FF2B5EF4-FFF2-40B4-BE49-F238E27FC236}">
                        <a16:creationId xmlns:a16="http://schemas.microsoft.com/office/drawing/2014/main" id="{773F2F54-D614-5C43-8338-5594D32828E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00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86" name="Line 24">
                    <a:extLst>
                      <a:ext uri="{FF2B5EF4-FFF2-40B4-BE49-F238E27FC236}">
                        <a16:creationId xmlns:a16="http://schemas.microsoft.com/office/drawing/2014/main" id="{B34F73DD-C41C-FE49-8F3A-82F966F2D5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84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87" name="Line 25">
                    <a:extLst>
                      <a:ext uri="{FF2B5EF4-FFF2-40B4-BE49-F238E27FC236}">
                        <a16:creationId xmlns:a16="http://schemas.microsoft.com/office/drawing/2014/main" id="{9C176753-36A4-3C4C-8F88-05E4F4F579B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2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88" name="Line 26">
                    <a:extLst>
                      <a:ext uri="{FF2B5EF4-FFF2-40B4-BE49-F238E27FC236}">
                        <a16:creationId xmlns:a16="http://schemas.microsoft.com/office/drawing/2014/main" id="{7F4653BE-77F2-1944-A5C6-FA8A7AD4FFE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76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89" name="Line 27">
                    <a:extLst>
                      <a:ext uri="{FF2B5EF4-FFF2-40B4-BE49-F238E27FC236}">
                        <a16:creationId xmlns:a16="http://schemas.microsoft.com/office/drawing/2014/main" id="{7CE2E8E4-210E-BC45-9D80-846FD31A4C4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68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90" name="Line 28">
                    <a:extLst>
                      <a:ext uri="{FF2B5EF4-FFF2-40B4-BE49-F238E27FC236}">
                        <a16:creationId xmlns:a16="http://schemas.microsoft.com/office/drawing/2014/main" id="{971F9D2E-9DC5-484E-B1D3-B6CE56BDE5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60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91" name="Line 29">
                    <a:extLst>
                      <a:ext uri="{FF2B5EF4-FFF2-40B4-BE49-F238E27FC236}">
                        <a16:creationId xmlns:a16="http://schemas.microsoft.com/office/drawing/2014/main" id="{067B3BB1-67BC-EB42-9CF5-90E0B2C69E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2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92" name="Line 30">
                    <a:extLst>
                      <a:ext uri="{FF2B5EF4-FFF2-40B4-BE49-F238E27FC236}">
                        <a16:creationId xmlns:a16="http://schemas.microsoft.com/office/drawing/2014/main" id="{D444BE80-B816-9143-AA3F-BCBB6A2D16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44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93" name="Line 31">
                    <a:extLst>
                      <a:ext uri="{FF2B5EF4-FFF2-40B4-BE49-F238E27FC236}">
                        <a16:creationId xmlns:a16="http://schemas.microsoft.com/office/drawing/2014/main" id="{669D21A7-D7C4-CD4E-870D-FD22272D56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36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94" name="Line 32">
                    <a:extLst>
                      <a:ext uri="{FF2B5EF4-FFF2-40B4-BE49-F238E27FC236}">
                        <a16:creationId xmlns:a16="http://schemas.microsoft.com/office/drawing/2014/main" id="{6E1B6558-4E78-704D-A05B-AF878059AFF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393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95" name="Line 33">
                    <a:extLst>
                      <a:ext uri="{FF2B5EF4-FFF2-40B4-BE49-F238E27FC236}">
                        <a16:creationId xmlns:a16="http://schemas.microsoft.com/office/drawing/2014/main" id="{DD40F786-616C-F34B-BBE3-A6A0968E19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374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96" name="Line 34">
                    <a:extLst>
                      <a:ext uri="{FF2B5EF4-FFF2-40B4-BE49-F238E27FC236}">
                        <a16:creationId xmlns:a16="http://schemas.microsoft.com/office/drawing/2014/main" id="{8863E705-EFFF-3E42-82CB-A27812CF9A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3552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97" name="Line 35">
                    <a:extLst>
                      <a:ext uri="{FF2B5EF4-FFF2-40B4-BE49-F238E27FC236}">
                        <a16:creationId xmlns:a16="http://schemas.microsoft.com/office/drawing/2014/main" id="{25C38BCB-3796-2249-A08D-03B0F456B1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3360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98" name="Line 36">
                    <a:extLst>
                      <a:ext uri="{FF2B5EF4-FFF2-40B4-BE49-F238E27FC236}">
                        <a16:creationId xmlns:a16="http://schemas.microsoft.com/office/drawing/2014/main" id="{B3B717C2-ED94-214F-BD4D-96066B9920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316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99" name="Line 37">
                    <a:extLst>
                      <a:ext uri="{FF2B5EF4-FFF2-40B4-BE49-F238E27FC236}">
                        <a16:creationId xmlns:a16="http://schemas.microsoft.com/office/drawing/2014/main" id="{66260EAF-3E78-1F46-98EA-CDC1CEDCDB0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297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</p:grpSp>
            <p:sp>
              <p:nvSpPr>
                <p:cNvPr id="247865" name="Text Box 39">
                  <a:extLst>
                    <a:ext uri="{FF2B5EF4-FFF2-40B4-BE49-F238E27FC236}">
                      <a16:creationId xmlns:a16="http://schemas.microsoft.com/office/drawing/2014/main" id="{E515753F-424A-0641-BECD-819F14318B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4" y="4035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0</a:t>
                  </a:r>
                </a:p>
              </p:txBody>
            </p:sp>
            <p:sp>
              <p:nvSpPr>
                <p:cNvPr id="247866" name="Text Box 40">
                  <a:extLst>
                    <a:ext uri="{FF2B5EF4-FFF2-40B4-BE49-F238E27FC236}">
                      <a16:creationId xmlns:a16="http://schemas.microsoft.com/office/drawing/2014/main" id="{331B4AE4-5466-304C-B8D7-7F436B29FF4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56" y="4129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1</a:t>
                  </a:r>
                </a:p>
              </p:txBody>
            </p:sp>
            <p:sp>
              <p:nvSpPr>
                <p:cNvPr id="247867" name="Text Box 41">
                  <a:extLst>
                    <a:ext uri="{FF2B5EF4-FFF2-40B4-BE49-F238E27FC236}">
                      <a16:creationId xmlns:a16="http://schemas.microsoft.com/office/drawing/2014/main" id="{17FE2257-3C0D-3B46-88D5-C57C61A5CB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3792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1</a:t>
                  </a:r>
                </a:p>
              </p:txBody>
            </p:sp>
            <p:sp>
              <p:nvSpPr>
                <p:cNvPr id="247868" name="Text Box 42">
                  <a:extLst>
                    <a:ext uri="{FF2B5EF4-FFF2-40B4-BE49-F238E27FC236}">
                      <a16:creationId xmlns:a16="http://schemas.microsoft.com/office/drawing/2014/main" id="{E0034C2A-D44F-1E49-84AE-7625D2614B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48" y="4129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2</a:t>
                  </a:r>
                </a:p>
              </p:txBody>
            </p:sp>
            <p:sp>
              <p:nvSpPr>
                <p:cNvPr id="247869" name="Text Box 43">
                  <a:extLst>
                    <a:ext uri="{FF2B5EF4-FFF2-40B4-BE49-F238E27FC236}">
                      <a16:creationId xmlns:a16="http://schemas.microsoft.com/office/drawing/2014/main" id="{3AECCE09-D652-4D49-8497-AA60D30D5F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3599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2</a:t>
                  </a:r>
                </a:p>
              </p:txBody>
            </p:sp>
            <p:sp>
              <p:nvSpPr>
                <p:cNvPr id="247870" name="Text Box 44">
                  <a:extLst>
                    <a:ext uri="{FF2B5EF4-FFF2-40B4-BE49-F238E27FC236}">
                      <a16:creationId xmlns:a16="http://schemas.microsoft.com/office/drawing/2014/main" id="{AE8A36CA-26FE-7F43-B6B9-065CD5D0BE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0" y="4129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3</a:t>
                  </a:r>
                </a:p>
              </p:txBody>
            </p:sp>
            <p:sp>
              <p:nvSpPr>
                <p:cNvPr id="247871" name="Text Box 45">
                  <a:extLst>
                    <a:ext uri="{FF2B5EF4-FFF2-40B4-BE49-F238E27FC236}">
                      <a16:creationId xmlns:a16="http://schemas.microsoft.com/office/drawing/2014/main" id="{1953AD0B-ACE0-1E49-ABB8-063D73ECBB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32" y="4129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4</a:t>
                  </a:r>
                </a:p>
              </p:txBody>
            </p:sp>
            <p:sp>
              <p:nvSpPr>
                <p:cNvPr id="247872" name="Text Box 46">
                  <a:extLst>
                    <a:ext uri="{FF2B5EF4-FFF2-40B4-BE49-F238E27FC236}">
                      <a16:creationId xmlns:a16="http://schemas.microsoft.com/office/drawing/2014/main" id="{7FFF0A7E-0E7A-E640-8DBF-04814237A29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24" y="4129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5</a:t>
                  </a:r>
                </a:p>
              </p:txBody>
            </p:sp>
            <p:sp>
              <p:nvSpPr>
                <p:cNvPr id="247873" name="Text Box 47">
                  <a:extLst>
                    <a:ext uri="{FF2B5EF4-FFF2-40B4-BE49-F238E27FC236}">
                      <a16:creationId xmlns:a16="http://schemas.microsoft.com/office/drawing/2014/main" id="{4505B990-2249-CE41-89D1-3ACEA9ED4D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6" y="4129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6</a:t>
                  </a:r>
                </a:p>
              </p:txBody>
            </p:sp>
            <p:sp>
              <p:nvSpPr>
                <p:cNvPr id="247874" name="Text Box 48">
                  <a:extLst>
                    <a:ext uri="{FF2B5EF4-FFF2-40B4-BE49-F238E27FC236}">
                      <a16:creationId xmlns:a16="http://schemas.microsoft.com/office/drawing/2014/main" id="{B11CECA6-BE9B-7A42-83F9-CD31DD6CD9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4129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7</a:t>
                  </a:r>
                </a:p>
              </p:txBody>
            </p:sp>
            <p:sp>
              <p:nvSpPr>
                <p:cNvPr id="247875" name="Text Box 49">
                  <a:extLst>
                    <a:ext uri="{FF2B5EF4-FFF2-40B4-BE49-F238E27FC236}">
                      <a16:creationId xmlns:a16="http://schemas.microsoft.com/office/drawing/2014/main" id="{8F958890-EF09-8846-949F-652DE23859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00" y="4129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8</a:t>
                  </a:r>
                </a:p>
              </p:txBody>
            </p:sp>
            <p:sp>
              <p:nvSpPr>
                <p:cNvPr id="247876" name="Text Box 50">
                  <a:extLst>
                    <a:ext uri="{FF2B5EF4-FFF2-40B4-BE49-F238E27FC236}">
                      <a16:creationId xmlns:a16="http://schemas.microsoft.com/office/drawing/2014/main" id="{708759BA-DE19-184D-BFA5-A92B6653D1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2" y="4130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9</a:t>
                  </a:r>
                </a:p>
              </p:txBody>
            </p:sp>
            <p:sp>
              <p:nvSpPr>
                <p:cNvPr id="247877" name="Text Box 51">
                  <a:extLst>
                    <a:ext uri="{FF2B5EF4-FFF2-40B4-BE49-F238E27FC236}">
                      <a16:creationId xmlns:a16="http://schemas.microsoft.com/office/drawing/2014/main" id="{FB86F1A9-423D-6F4B-9CBD-FEA36FF6EC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4128"/>
                  <a:ext cx="235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10</a:t>
                  </a:r>
                </a:p>
              </p:txBody>
            </p:sp>
            <p:sp>
              <p:nvSpPr>
                <p:cNvPr id="247878" name="Text Box 52">
                  <a:extLst>
                    <a:ext uri="{FF2B5EF4-FFF2-40B4-BE49-F238E27FC236}">
                      <a16:creationId xmlns:a16="http://schemas.microsoft.com/office/drawing/2014/main" id="{75198B8F-A9BE-8B4B-AD9E-BA0F76CA0F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3408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3</a:t>
                  </a:r>
                </a:p>
              </p:txBody>
            </p:sp>
            <p:sp>
              <p:nvSpPr>
                <p:cNvPr id="247879" name="Text Box 53">
                  <a:extLst>
                    <a:ext uri="{FF2B5EF4-FFF2-40B4-BE49-F238E27FC236}">
                      <a16:creationId xmlns:a16="http://schemas.microsoft.com/office/drawing/2014/main" id="{1BB85E0E-C675-D445-887A-A955B9BED9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3217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4</a:t>
                  </a:r>
                </a:p>
              </p:txBody>
            </p:sp>
            <p:sp>
              <p:nvSpPr>
                <p:cNvPr id="247880" name="Text Box 54">
                  <a:extLst>
                    <a:ext uri="{FF2B5EF4-FFF2-40B4-BE49-F238E27FC236}">
                      <a16:creationId xmlns:a16="http://schemas.microsoft.com/office/drawing/2014/main" id="{5A6A4D8F-0C69-D046-9BA4-599A3346D2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3027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5</a:t>
                  </a:r>
                </a:p>
              </p:txBody>
            </p:sp>
            <p:sp>
              <p:nvSpPr>
                <p:cNvPr id="247881" name="Text Box 55">
                  <a:extLst>
                    <a:ext uri="{FF2B5EF4-FFF2-40B4-BE49-F238E27FC236}">
                      <a16:creationId xmlns:a16="http://schemas.microsoft.com/office/drawing/2014/main" id="{52BC6AD2-6362-AD4F-BD20-098B9B2F2A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2834"/>
                  <a:ext cx="19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6</a:t>
                  </a:r>
                </a:p>
              </p:txBody>
            </p:sp>
          </p:grpSp>
          <p:sp>
            <p:nvSpPr>
              <p:cNvPr id="247859" name="Oval 57">
                <a:extLst>
                  <a:ext uri="{FF2B5EF4-FFF2-40B4-BE49-F238E27FC236}">
                    <a16:creationId xmlns:a16="http://schemas.microsoft.com/office/drawing/2014/main" id="{A7C466F5-F824-0248-8D8E-7E5714DD0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120"/>
                <a:ext cx="474" cy="57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47860" name="Line 58">
                <a:extLst>
                  <a:ext uri="{FF2B5EF4-FFF2-40B4-BE49-F238E27FC236}">
                    <a16:creationId xmlns:a16="http://schemas.microsoft.com/office/drawing/2014/main" id="{E6814943-6E08-EF4B-8237-313C12181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2" y="340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47861" name="Line 59">
                <a:extLst>
                  <a:ext uri="{FF2B5EF4-FFF2-40B4-BE49-F238E27FC236}">
                    <a16:creationId xmlns:a16="http://schemas.microsoft.com/office/drawing/2014/main" id="{7BD3F513-21C2-7D49-A22F-EF41DF53B8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3403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47862" name="Line 60">
                <a:extLst>
                  <a:ext uri="{FF2B5EF4-FFF2-40B4-BE49-F238E27FC236}">
                    <a16:creationId xmlns:a16="http://schemas.microsoft.com/office/drawing/2014/main" id="{F6EC6942-F2DA-AA45-8E5C-2F259097A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3696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47863" name="Line 61">
                <a:extLst>
                  <a:ext uri="{FF2B5EF4-FFF2-40B4-BE49-F238E27FC236}">
                    <a16:creationId xmlns:a16="http://schemas.microsoft.com/office/drawing/2014/main" id="{9BF72DBF-44E0-1F4C-BFF2-BB282CFF13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3120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  <p:grpSp>
          <p:nvGrpSpPr>
            <p:cNvPr id="247815" name="Group 144">
              <a:extLst>
                <a:ext uri="{FF2B5EF4-FFF2-40B4-BE49-F238E27FC236}">
                  <a16:creationId xmlns:a16="http://schemas.microsoft.com/office/drawing/2014/main" id="{E37EADED-75D0-1D4D-B536-D40146DD5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6" y="2784"/>
              <a:ext cx="1728" cy="1267"/>
              <a:chOff x="1968" y="2784"/>
              <a:chExt cx="2304" cy="1510"/>
            </a:xfrm>
          </p:grpSpPr>
          <p:grpSp>
            <p:nvGrpSpPr>
              <p:cNvPr id="247816" name="Group 102">
                <a:extLst>
                  <a:ext uri="{FF2B5EF4-FFF2-40B4-BE49-F238E27FC236}">
                    <a16:creationId xmlns:a16="http://schemas.microsoft.com/office/drawing/2014/main" id="{0CF9D76D-1589-B04E-B8BE-286921CDF3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784"/>
                <a:ext cx="2304" cy="1510"/>
                <a:chOff x="768" y="2784"/>
                <a:chExt cx="2304" cy="1510"/>
              </a:xfrm>
            </p:grpSpPr>
            <p:grpSp>
              <p:nvGrpSpPr>
                <p:cNvPr id="247822" name="Group 103">
                  <a:extLst>
                    <a:ext uri="{FF2B5EF4-FFF2-40B4-BE49-F238E27FC236}">
                      <a16:creationId xmlns:a16="http://schemas.microsoft.com/office/drawing/2014/main" id="{A1F09DB6-F4B1-5541-89EB-E7030BAA6D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2" y="2784"/>
                  <a:ext cx="2160" cy="1344"/>
                  <a:chOff x="768" y="2832"/>
                  <a:chExt cx="2160" cy="1344"/>
                </a:xfrm>
              </p:grpSpPr>
              <p:sp>
                <p:nvSpPr>
                  <p:cNvPr id="247840" name="Line 104">
                    <a:extLst>
                      <a:ext uri="{FF2B5EF4-FFF2-40B4-BE49-F238E27FC236}">
                        <a16:creationId xmlns:a16="http://schemas.microsoft.com/office/drawing/2014/main" id="{E8DD9E1F-A34F-384D-B1D4-908E6216008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16" y="2832"/>
                    <a:ext cx="0" cy="1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41" name="Line 105">
                    <a:extLst>
                      <a:ext uri="{FF2B5EF4-FFF2-40B4-BE49-F238E27FC236}">
                        <a16:creationId xmlns:a16="http://schemas.microsoft.com/office/drawing/2014/main" id="{45E4307E-33DD-5049-BB53-58FD858310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64" y="4128"/>
                    <a:ext cx="206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42" name="Line 106">
                    <a:extLst>
                      <a:ext uri="{FF2B5EF4-FFF2-40B4-BE49-F238E27FC236}">
                        <a16:creationId xmlns:a16="http://schemas.microsoft.com/office/drawing/2014/main" id="{798A7688-12E1-F148-B700-249B2F58AD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008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43" name="Line 107">
                    <a:extLst>
                      <a:ext uri="{FF2B5EF4-FFF2-40B4-BE49-F238E27FC236}">
                        <a16:creationId xmlns:a16="http://schemas.microsoft.com/office/drawing/2014/main" id="{2310F202-2BD0-9B4C-8D06-656FCCA02F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00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44" name="Line 108">
                    <a:extLst>
                      <a:ext uri="{FF2B5EF4-FFF2-40B4-BE49-F238E27FC236}">
                        <a16:creationId xmlns:a16="http://schemas.microsoft.com/office/drawing/2014/main" id="{3D39BAEB-13CD-5B4D-832D-6C009458CB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84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45" name="Line 109">
                    <a:extLst>
                      <a:ext uri="{FF2B5EF4-FFF2-40B4-BE49-F238E27FC236}">
                        <a16:creationId xmlns:a16="http://schemas.microsoft.com/office/drawing/2014/main" id="{F520A981-108E-F548-8F32-3E529DE18F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92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46" name="Line 110">
                    <a:extLst>
                      <a:ext uri="{FF2B5EF4-FFF2-40B4-BE49-F238E27FC236}">
                        <a16:creationId xmlns:a16="http://schemas.microsoft.com/office/drawing/2014/main" id="{1AD641DE-183A-4449-B2F8-15E9783A13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76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47" name="Line 111">
                    <a:extLst>
                      <a:ext uri="{FF2B5EF4-FFF2-40B4-BE49-F238E27FC236}">
                        <a16:creationId xmlns:a16="http://schemas.microsoft.com/office/drawing/2014/main" id="{4FA752C8-3491-774C-BA77-39256665E4E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68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48" name="Line 112">
                    <a:extLst>
                      <a:ext uri="{FF2B5EF4-FFF2-40B4-BE49-F238E27FC236}">
                        <a16:creationId xmlns:a16="http://schemas.microsoft.com/office/drawing/2014/main" id="{3CB94998-5D09-4146-9D5D-BE7250078B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60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49" name="Line 113">
                    <a:extLst>
                      <a:ext uri="{FF2B5EF4-FFF2-40B4-BE49-F238E27FC236}">
                        <a16:creationId xmlns:a16="http://schemas.microsoft.com/office/drawing/2014/main" id="{1642DE03-AA30-9D4C-BB01-4F96602F47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52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50" name="Line 114">
                    <a:extLst>
                      <a:ext uri="{FF2B5EF4-FFF2-40B4-BE49-F238E27FC236}">
                        <a16:creationId xmlns:a16="http://schemas.microsoft.com/office/drawing/2014/main" id="{B81ACA82-0078-0049-8A12-2E81C65CA27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44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51" name="Line 115">
                    <a:extLst>
                      <a:ext uri="{FF2B5EF4-FFF2-40B4-BE49-F238E27FC236}">
                        <a16:creationId xmlns:a16="http://schemas.microsoft.com/office/drawing/2014/main" id="{DEC82BF0-7E81-9A4E-9724-B2E2C1F484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36" y="4080"/>
                    <a:ext cx="0" cy="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52" name="Line 116">
                    <a:extLst>
                      <a:ext uri="{FF2B5EF4-FFF2-40B4-BE49-F238E27FC236}">
                        <a16:creationId xmlns:a16="http://schemas.microsoft.com/office/drawing/2014/main" id="{21E36AAF-3DBF-424D-886A-8678841173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393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53" name="Line 117">
                    <a:extLst>
                      <a:ext uri="{FF2B5EF4-FFF2-40B4-BE49-F238E27FC236}">
                        <a16:creationId xmlns:a16="http://schemas.microsoft.com/office/drawing/2014/main" id="{5E0485C8-F559-6142-9BFA-893CBE6A0E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3744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54" name="Line 118">
                    <a:extLst>
                      <a:ext uri="{FF2B5EF4-FFF2-40B4-BE49-F238E27FC236}">
                        <a16:creationId xmlns:a16="http://schemas.microsoft.com/office/drawing/2014/main" id="{C0BD8D6C-447D-A542-AC97-02C33C9FFB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3552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55" name="Line 119">
                    <a:extLst>
                      <a:ext uri="{FF2B5EF4-FFF2-40B4-BE49-F238E27FC236}">
                        <a16:creationId xmlns:a16="http://schemas.microsoft.com/office/drawing/2014/main" id="{C9711688-AEF0-CB42-85F5-684ACD1251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3360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56" name="Line 120">
                    <a:extLst>
                      <a:ext uri="{FF2B5EF4-FFF2-40B4-BE49-F238E27FC236}">
                        <a16:creationId xmlns:a16="http://schemas.microsoft.com/office/drawing/2014/main" id="{57D11380-1F2F-204B-86C4-2E3C5D85A5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3168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  <p:sp>
                <p:nvSpPr>
                  <p:cNvPr id="247857" name="Line 121">
                    <a:extLst>
                      <a:ext uri="{FF2B5EF4-FFF2-40B4-BE49-F238E27FC236}">
                        <a16:creationId xmlns:a16="http://schemas.microsoft.com/office/drawing/2014/main" id="{EA5354BF-0C80-0B4D-B859-0694FDD8CD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768" y="2976"/>
                    <a:ext cx="9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pt-BR"/>
                  </a:p>
                </p:txBody>
              </p:sp>
            </p:grpSp>
            <p:sp>
              <p:nvSpPr>
                <p:cNvPr id="247823" name="Text Box 122">
                  <a:extLst>
                    <a:ext uri="{FF2B5EF4-FFF2-40B4-BE49-F238E27FC236}">
                      <a16:creationId xmlns:a16="http://schemas.microsoft.com/office/drawing/2014/main" id="{DF730B48-3D60-BA47-8B30-B00E9F6BE6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4" y="4034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0</a:t>
                  </a:r>
                </a:p>
              </p:txBody>
            </p:sp>
            <p:sp>
              <p:nvSpPr>
                <p:cNvPr id="247824" name="Text Box 123">
                  <a:extLst>
                    <a:ext uri="{FF2B5EF4-FFF2-40B4-BE49-F238E27FC236}">
                      <a16:creationId xmlns:a16="http://schemas.microsoft.com/office/drawing/2014/main" id="{1681146A-7C92-2C44-91A1-858A0FCAF3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56" y="4128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1</a:t>
                  </a:r>
                </a:p>
              </p:txBody>
            </p:sp>
            <p:sp>
              <p:nvSpPr>
                <p:cNvPr id="247825" name="Text Box 124">
                  <a:extLst>
                    <a:ext uri="{FF2B5EF4-FFF2-40B4-BE49-F238E27FC236}">
                      <a16:creationId xmlns:a16="http://schemas.microsoft.com/office/drawing/2014/main" id="{246B2E46-0A93-424C-B13F-DE90FF021CD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3792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1</a:t>
                  </a:r>
                </a:p>
              </p:txBody>
            </p:sp>
            <p:sp>
              <p:nvSpPr>
                <p:cNvPr id="247826" name="Text Box 125">
                  <a:extLst>
                    <a:ext uri="{FF2B5EF4-FFF2-40B4-BE49-F238E27FC236}">
                      <a16:creationId xmlns:a16="http://schemas.microsoft.com/office/drawing/2014/main" id="{A27C9385-3196-8D48-9FF3-0949C7250D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48" y="4128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2</a:t>
                  </a:r>
                </a:p>
              </p:txBody>
            </p:sp>
            <p:sp>
              <p:nvSpPr>
                <p:cNvPr id="247827" name="Text Box 126">
                  <a:extLst>
                    <a:ext uri="{FF2B5EF4-FFF2-40B4-BE49-F238E27FC236}">
                      <a16:creationId xmlns:a16="http://schemas.microsoft.com/office/drawing/2014/main" id="{FFBCAE97-579A-7C45-B3FA-1A04E92C0D7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3600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2</a:t>
                  </a:r>
                </a:p>
              </p:txBody>
            </p:sp>
            <p:sp>
              <p:nvSpPr>
                <p:cNvPr id="247828" name="Text Box 127">
                  <a:extLst>
                    <a:ext uri="{FF2B5EF4-FFF2-40B4-BE49-F238E27FC236}">
                      <a16:creationId xmlns:a16="http://schemas.microsoft.com/office/drawing/2014/main" id="{9C61E92D-65F8-E040-8586-E4ACD34A20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0" y="4128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3</a:t>
                  </a:r>
                </a:p>
              </p:txBody>
            </p:sp>
            <p:sp>
              <p:nvSpPr>
                <p:cNvPr id="247829" name="Text Box 128">
                  <a:extLst>
                    <a:ext uri="{FF2B5EF4-FFF2-40B4-BE49-F238E27FC236}">
                      <a16:creationId xmlns:a16="http://schemas.microsoft.com/office/drawing/2014/main" id="{DA5BA57F-E592-5F42-9808-3A88322984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32" y="4128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4</a:t>
                  </a:r>
                </a:p>
              </p:txBody>
            </p:sp>
            <p:sp>
              <p:nvSpPr>
                <p:cNvPr id="247830" name="Text Box 129">
                  <a:extLst>
                    <a:ext uri="{FF2B5EF4-FFF2-40B4-BE49-F238E27FC236}">
                      <a16:creationId xmlns:a16="http://schemas.microsoft.com/office/drawing/2014/main" id="{B32875BC-4A74-184C-86B2-0D3CA94BBC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24" y="4128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5</a:t>
                  </a:r>
                </a:p>
              </p:txBody>
            </p:sp>
            <p:sp>
              <p:nvSpPr>
                <p:cNvPr id="247831" name="Text Box 130">
                  <a:extLst>
                    <a:ext uri="{FF2B5EF4-FFF2-40B4-BE49-F238E27FC236}">
                      <a16:creationId xmlns:a16="http://schemas.microsoft.com/office/drawing/2014/main" id="{B3C11DB5-1D95-DB4B-810F-5CE65EBBEF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6" y="4128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6</a:t>
                  </a:r>
                </a:p>
              </p:txBody>
            </p:sp>
            <p:sp>
              <p:nvSpPr>
                <p:cNvPr id="247832" name="Text Box 131">
                  <a:extLst>
                    <a:ext uri="{FF2B5EF4-FFF2-40B4-BE49-F238E27FC236}">
                      <a16:creationId xmlns:a16="http://schemas.microsoft.com/office/drawing/2014/main" id="{7827A775-A1A9-A54E-B3E2-86C10A273B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08" y="4128"/>
                  <a:ext cx="20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7</a:t>
                  </a:r>
                </a:p>
              </p:txBody>
            </p:sp>
            <p:sp>
              <p:nvSpPr>
                <p:cNvPr id="247833" name="Text Box 132">
                  <a:extLst>
                    <a:ext uri="{FF2B5EF4-FFF2-40B4-BE49-F238E27FC236}">
                      <a16:creationId xmlns:a16="http://schemas.microsoft.com/office/drawing/2014/main" id="{6E656560-8A97-2343-824C-148E8A0DFD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00" y="4128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8</a:t>
                  </a:r>
                </a:p>
              </p:txBody>
            </p:sp>
            <p:sp>
              <p:nvSpPr>
                <p:cNvPr id="247834" name="Text Box 133">
                  <a:extLst>
                    <a:ext uri="{FF2B5EF4-FFF2-40B4-BE49-F238E27FC236}">
                      <a16:creationId xmlns:a16="http://schemas.microsoft.com/office/drawing/2014/main" id="{DC2BC2F3-5073-5644-9E43-83F15DFA18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2" y="4128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9</a:t>
                  </a:r>
                </a:p>
              </p:txBody>
            </p:sp>
            <p:sp>
              <p:nvSpPr>
                <p:cNvPr id="247835" name="Text Box 134">
                  <a:extLst>
                    <a:ext uri="{FF2B5EF4-FFF2-40B4-BE49-F238E27FC236}">
                      <a16:creationId xmlns:a16="http://schemas.microsoft.com/office/drawing/2014/main" id="{DC531F47-880E-0E40-A897-FFD717E3119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84" y="4128"/>
                  <a:ext cx="241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10</a:t>
                  </a:r>
                </a:p>
              </p:txBody>
            </p:sp>
            <p:sp>
              <p:nvSpPr>
                <p:cNvPr id="247836" name="Text Box 135">
                  <a:extLst>
                    <a:ext uri="{FF2B5EF4-FFF2-40B4-BE49-F238E27FC236}">
                      <a16:creationId xmlns:a16="http://schemas.microsoft.com/office/drawing/2014/main" id="{D6ABF362-A709-2E45-B087-FF39850402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3406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3</a:t>
                  </a:r>
                </a:p>
              </p:txBody>
            </p:sp>
            <p:sp>
              <p:nvSpPr>
                <p:cNvPr id="247837" name="Text Box 136">
                  <a:extLst>
                    <a:ext uri="{FF2B5EF4-FFF2-40B4-BE49-F238E27FC236}">
                      <a16:creationId xmlns:a16="http://schemas.microsoft.com/office/drawing/2014/main" id="{37A1DD03-DAE6-FB44-B870-16C2A727E7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3213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4</a:t>
                  </a:r>
                </a:p>
              </p:txBody>
            </p:sp>
            <p:sp>
              <p:nvSpPr>
                <p:cNvPr id="247838" name="Text Box 137">
                  <a:extLst>
                    <a:ext uri="{FF2B5EF4-FFF2-40B4-BE49-F238E27FC236}">
                      <a16:creationId xmlns:a16="http://schemas.microsoft.com/office/drawing/2014/main" id="{CE696902-D50A-424C-BE47-8123EA4F81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3026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5</a:t>
                  </a:r>
                </a:p>
              </p:txBody>
            </p:sp>
            <p:sp>
              <p:nvSpPr>
                <p:cNvPr id="247839" name="Text Box 138">
                  <a:extLst>
                    <a:ext uri="{FF2B5EF4-FFF2-40B4-BE49-F238E27FC236}">
                      <a16:creationId xmlns:a16="http://schemas.microsoft.com/office/drawing/2014/main" id="{D887016F-50E6-0843-9355-57EF123652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8" y="2834"/>
                  <a:ext cx="196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r>
                    <a:rPr lang="en-US" altLang="pt-BR" sz="1000"/>
                    <a:t> 6</a:t>
                  </a:r>
                </a:p>
              </p:txBody>
            </p:sp>
          </p:grpSp>
          <p:sp>
            <p:nvSpPr>
              <p:cNvPr id="247817" name="Line 139">
                <a:extLst>
                  <a:ext uri="{FF2B5EF4-FFF2-40B4-BE49-F238E27FC236}">
                    <a16:creationId xmlns:a16="http://schemas.microsoft.com/office/drawing/2014/main" id="{2E4AA947-F465-0E41-AC41-4A7A3ADD93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52" y="340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47818" name="Line 140">
                <a:extLst>
                  <a:ext uri="{FF2B5EF4-FFF2-40B4-BE49-F238E27FC236}">
                    <a16:creationId xmlns:a16="http://schemas.microsoft.com/office/drawing/2014/main" id="{C0BE6FC6-275C-A049-A86E-4C9E1BF3E8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4" y="3408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47819" name="Line 141">
                <a:extLst>
                  <a:ext uri="{FF2B5EF4-FFF2-40B4-BE49-F238E27FC236}">
                    <a16:creationId xmlns:a16="http://schemas.microsoft.com/office/drawing/2014/main" id="{6BB1FF12-D3CC-8245-AEB1-906BBA105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3696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47820" name="Line 142">
                <a:extLst>
                  <a:ext uri="{FF2B5EF4-FFF2-40B4-BE49-F238E27FC236}">
                    <a16:creationId xmlns:a16="http://schemas.microsoft.com/office/drawing/2014/main" id="{1BD230C8-2DAF-824D-8BA7-A24B3178A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3120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247821" name="Oval 143">
                <a:extLst>
                  <a:ext uri="{FF2B5EF4-FFF2-40B4-BE49-F238E27FC236}">
                    <a16:creationId xmlns:a16="http://schemas.microsoft.com/office/drawing/2014/main" id="{8AE5E6A8-7621-364E-AEA7-F3C793280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120"/>
                <a:ext cx="1152" cy="57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A0A4ADB7-C94B-BF45-BA70-A91A9FBF8E2D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33600" y="6073776"/>
            <a:ext cx="7632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/>
              <a:t>Scaled by a factor of 2 in the x direction and not scaled in the y direction.  Width changes from 3.5 to 7.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694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>
            <a:extLst>
              <a:ext uri="{FF2B5EF4-FFF2-40B4-BE49-F238E27FC236}">
                <a16:creationId xmlns:a16="http://schemas.microsoft.com/office/drawing/2014/main" id="{05F63CB2-684B-D042-B588-4DCA0B160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511175"/>
            <a:ext cx="8915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Representações da Geometria</a:t>
            </a:r>
          </a:p>
        </p:txBody>
      </p:sp>
      <p:sp>
        <p:nvSpPr>
          <p:cNvPr id="684035" name="Rectangle 3">
            <a:extLst>
              <a:ext uri="{FF2B5EF4-FFF2-40B4-BE49-F238E27FC236}">
                <a16:creationId xmlns:a16="http://schemas.microsoft.com/office/drawing/2014/main" id="{4022C3E1-0726-9042-AF49-A276585B4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pt-BR" dirty="0">
                <a:ea typeface="ＭＳ Ｐゴシック" panose="020B0600070205080204" pitchFamily="34" charset="-128"/>
              </a:rPr>
              <a:t>Representações 3D fornecem os fundamentos para Comp. Gráfica, CAD, Visualização, Robótica, ...</a:t>
            </a:r>
          </a:p>
          <a:p>
            <a:pPr eaLnBrk="1" hangingPunct="1"/>
            <a:r>
              <a:rPr lang="pt-BR" altLang="pt-BR" dirty="0">
                <a:ea typeface="ＭＳ Ｐゴシック" panose="020B0600070205080204" pitchFamily="34" charset="-128"/>
              </a:rPr>
              <a:t>Representações são linguagens para descrever Semântica e Sintaxe da geometria </a:t>
            </a:r>
          </a:p>
          <a:p>
            <a:pPr eaLnBrk="1" hangingPunct="1"/>
            <a:r>
              <a:rPr lang="pt-BR" altLang="pt-BR" dirty="0">
                <a:ea typeface="ＭＳ Ｐゴシック" panose="020B0600070205080204" pitchFamily="34" charset="-128"/>
              </a:rPr>
              <a:t>Semântica:</a:t>
            </a:r>
          </a:p>
          <a:p>
            <a:pPr lvl="1" eaLnBrk="1" hangingPunct="1"/>
            <a:r>
              <a:rPr lang="pt-BR" altLang="pt-BR" dirty="0">
                <a:ea typeface="ＭＳ Ｐゴシック" panose="020B0600070205080204" pitchFamily="34" charset="-128"/>
              </a:rPr>
              <a:t>valores; operações</a:t>
            </a:r>
          </a:p>
          <a:p>
            <a:pPr eaLnBrk="1" hangingPunct="1"/>
            <a:r>
              <a:rPr lang="pt-BR" altLang="pt-BR" dirty="0">
                <a:ea typeface="ＭＳ Ｐゴシック" panose="020B0600070205080204" pitchFamily="34" charset="-128"/>
              </a:rPr>
              <a:t>Sintaxe:</a:t>
            </a:r>
          </a:p>
          <a:p>
            <a:pPr lvl="1" eaLnBrk="1" hangingPunct="1"/>
            <a:r>
              <a:rPr lang="pt-BR" altLang="pt-BR" dirty="0">
                <a:ea typeface="ＭＳ Ｐゴシック" panose="020B0600070205080204" pitchFamily="34" charset="-128"/>
              </a:rPr>
              <a:t>Estruturas de dados; algoritmos</a:t>
            </a:r>
          </a:p>
          <a:p>
            <a:pPr lvl="1" eaLnBrk="1" hangingPunct="1"/>
            <a:r>
              <a:rPr lang="pt-BR" altLang="pt-BR" dirty="0">
                <a:ea typeface="ＭＳ Ｐゴシック" panose="020B0600070205080204" pitchFamily="34" charset="-128"/>
              </a:rPr>
              <a:t>Estruturas de dados determinam os algoritmos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3E48D-9A30-744D-AD79-A60084BC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532AC-D353-464D-AB8D-5592638FA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7A238C9-22E7-6F45-9653-5BD36E6375B6}" type="slidenum">
              <a:rPr lang="pt-BR" altLang="pt-BR" sz="1400">
                <a:latin typeface="Arial" panose="020B0604020202020204" pitchFamily="34" charset="0"/>
              </a:rPr>
              <a:pPr eaLnBrk="1" hangingPunct="1"/>
              <a:t>108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5839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>
            <a:extLst>
              <a:ext uri="{FF2B5EF4-FFF2-40B4-BE49-F238E27FC236}">
                <a16:creationId xmlns:a16="http://schemas.microsoft.com/office/drawing/2014/main" id="{5476C7E3-68A2-8347-A123-B845527FC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</a:t>
            </a:r>
          </a:p>
        </p:txBody>
      </p:sp>
      <p:sp>
        <p:nvSpPr>
          <p:cNvPr id="685059" name="Rectangle 3">
            <a:extLst>
              <a:ext uri="{FF2B5EF4-FFF2-40B4-BE49-F238E27FC236}">
                <a16:creationId xmlns:a16="http://schemas.microsoft.com/office/drawing/2014/main" id="{AEA76998-4FBA-AD43-8FA1-F51E859E10F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752600" y="1752600"/>
            <a:ext cx="4414838" cy="4419600"/>
          </a:xfrm>
        </p:spPr>
        <p:txBody>
          <a:bodyPr/>
          <a:lstStyle/>
          <a:p>
            <a:pPr eaLnBrk="1" hangingPunct="1"/>
            <a:r>
              <a:rPr lang="pt-BR" altLang="pt-BR" sz="2400">
                <a:solidFill>
                  <a:schemeClr val="tx2"/>
                </a:solidFill>
                <a:ea typeface="ＭＳ Ｐゴシック" panose="020B0600070205080204" pitchFamily="34" charset="-128"/>
              </a:rPr>
              <a:t>Dados Não Estruturados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Nuvens de pontos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Imagens com profundidade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Conjuntos de polígonos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Aramado</a:t>
            </a:r>
          </a:p>
          <a:p>
            <a:pPr eaLnBrk="1" hangingPunct="1"/>
            <a:r>
              <a:rPr lang="pt-BR" altLang="pt-BR" sz="2400">
                <a:solidFill>
                  <a:schemeClr val="tx2"/>
                </a:solidFill>
                <a:ea typeface="ＭＳ Ｐゴシック" panose="020B0600070205080204" pitchFamily="34" charset="-128"/>
              </a:rPr>
              <a:t>Superfícies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Malhas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subdivisão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Paramétricas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 Implícitas</a:t>
            </a:r>
          </a:p>
        </p:txBody>
      </p:sp>
      <p:sp>
        <p:nvSpPr>
          <p:cNvPr id="685060" name="Rectangle 4">
            <a:extLst>
              <a:ext uri="{FF2B5EF4-FFF2-40B4-BE49-F238E27FC236}">
                <a16:creationId xmlns:a16="http://schemas.microsoft.com/office/drawing/2014/main" id="{9B8BD0EA-EB3A-CA44-9F3D-A9386E3BE73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pt-BR" altLang="pt-BR" sz="2400">
                <a:solidFill>
                  <a:schemeClr val="tx2"/>
                </a:solidFill>
                <a:ea typeface="ＭＳ Ｐゴシック" panose="020B0600070205080204" pitchFamily="34" charset="-128"/>
              </a:rPr>
              <a:t>Sólidos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Voxels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BSP tree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CSG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 Sweep</a:t>
            </a:r>
          </a:p>
          <a:p>
            <a:pPr eaLnBrk="1" hangingPunct="1"/>
            <a:r>
              <a:rPr lang="pt-BR" altLang="pt-BR" sz="2400">
                <a:solidFill>
                  <a:schemeClr val="tx2"/>
                </a:solidFill>
                <a:ea typeface="ＭＳ Ｐゴシック" panose="020B0600070205080204" pitchFamily="34" charset="-128"/>
              </a:rPr>
              <a:t>Estruturas de Alto-nível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Grafo de cena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Esqueletos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Específicos de aplicação</a:t>
            </a:r>
          </a:p>
          <a:p>
            <a:pPr eaLnBrk="1" hangingPunct="1">
              <a:buFontTx/>
              <a:buNone/>
            </a:pPr>
            <a:endParaRPr lang="pt-BR" altLang="pt-BR" sz="2400">
              <a:ea typeface="ＭＳ Ｐゴシック" panose="020B0600070205080204" pitchFamily="34" charset="-128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63082-6874-0C49-BDBB-A1DD7241B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247DA-D482-EE4E-A60C-1012A0B7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2BC9F3C-DBEE-BD40-8F9C-8965B9727C73}" type="slidenum">
              <a:rPr lang="pt-BR" altLang="pt-BR" sz="1400">
                <a:latin typeface="Arial" panose="020B0604020202020204" pitchFamily="34" charset="0"/>
              </a:rPr>
              <a:pPr eaLnBrk="1" hangingPunct="1"/>
              <a:t>109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17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8AB45C75-B26D-224C-8AEF-9E7D96237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8850" name="Rectangle 2">
            <a:extLst>
              <a:ext uri="{FF2B5EF4-FFF2-40B4-BE49-F238E27FC236}">
                <a16:creationId xmlns:a16="http://schemas.microsoft.com/office/drawing/2014/main" id="{89324230-E8F2-0144-B6FE-BC466D001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60692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>
            <a:extLst>
              <a:ext uri="{FF2B5EF4-FFF2-40B4-BE49-F238E27FC236}">
                <a16:creationId xmlns:a16="http://schemas.microsoft.com/office/drawing/2014/main" id="{E3C35F20-20FB-9A4B-9717-78E3DEB32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</a:t>
            </a:r>
          </a:p>
        </p:txBody>
      </p:sp>
      <p:sp>
        <p:nvSpPr>
          <p:cNvPr id="740355" name="Rectangle 3">
            <a:extLst>
              <a:ext uri="{FF2B5EF4-FFF2-40B4-BE49-F238E27FC236}">
                <a16:creationId xmlns:a16="http://schemas.microsoft.com/office/drawing/2014/main" id="{FB8DC984-A4AD-BA45-B98E-B36A778D956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pt-BR" sz="2400">
                <a:ea typeface="ＭＳ Ｐゴシック" panose="020B0600070205080204" pitchFamily="34" charset="-128"/>
              </a:rPr>
              <a:t>Exatas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Exemplos</a:t>
            </a:r>
          </a:p>
          <a:p>
            <a:pPr lvl="2" eaLnBrk="1" hangingPunct="1"/>
            <a:r>
              <a:rPr lang="pt-BR" altLang="pt-BR" sz="1800">
                <a:ea typeface="ＭＳ Ｐゴシック" panose="020B0600070205080204" pitchFamily="34" charset="-128"/>
              </a:rPr>
              <a:t>Aramado</a:t>
            </a:r>
          </a:p>
          <a:p>
            <a:pPr lvl="2" eaLnBrk="1" hangingPunct="1"/>
            <a:r>
              <a:rPr lang="pt-BR" altLang="pt-BR" sz="1800">
                <a:ea typeface="ＭＳ Ｐゴシック" panose="020B0600070205080204" pitchFamily="34" charset="-128"/>
              </a:rPr>
              <a:t>Superfícies paramétricas</a:t>
            </a:r>
          </a:p>
          <a:p>
            <a:pPr lvl="2" eaLnBrk="1" hangingPunct="1"/>
            <a:r>
              <a:rPr lang="pt-BR" altLang="pt-BR" sz="1800">
                <a:ea typeface="ＭＳ Ｐゴシック" panose="020B0600070205080204" pitchFamily="34" charset="-128"/>
              </a:rPr>
              <a:t>Modelos Sólidos</a:t>
            </a:r>
          </a:p>
          <a:p>
            <a:pPr lvl="3" eaLnBrk="1" hangingPunct="1"/>
            <a:r>
              <a:rPr lang="pt-BR" altLang="pt-BR" sz="1600">
                <a:ea typeface="ＭＳ Ｐゴシック" panose="020B0600070205080204" pitchFamily="34" charset="-128"/>
              </a:rPr>
              <a:t>CSG</a:t>
            </a:r>
          </a:p>
          <a:p>
            <a:pPr lvl="3" eaLnBrk="1" hangingPunct="1"/>
            <a:r>
              <a:rPr lang="pt-BR" altLang="pt-BR" sz="1600">
                <a:ea typeface="ＭＳ Ｐゴシック" panose="020B0600070205080204" pitchFamily="34" charset="-128"/>
              </a:rPr>
              <a:t>BRep</a:t>
            </a:r>
          </a:p>
          <a:p>
            <a:pPr lvl="3" eaLnBrk="1" hangingPunct="1"/>
            <a:r>
              <a:rPr lang="pt-BR" altLang="pt-BR" sz="1600">
                <a:ea typeface="ＭＳ Ｐゴシック" panose="020B0600070205080204" pitchFamily="34" charset="-128"/>
              </a:rPr>
              <a:t>Superfícies implícitas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Modelo preciso da topologia do objeto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Representa toda a geometria matemáticamente</a:t>
            </a:r>
          </a:p>
          <a:p>
            <a:pPr eaLnBrk="1" hangingPunct="1"/>
            <a:endParaRPr lang="pt-BR" altLang="pt-BR" sz="2400">
              <a:ea typeface="ＭＳ Ｐゴシック" panose="020B0600070205080204" pitchFamily="34" charset="-128"/>
            </a:endParaRPr>
          </a:p>
        </p:txBody>
      </p:sp>
      <p:sp>
        <p:nvSpPr>
          <p:cNvPr id="740356" name="Rectangle 4">
            <a:extLst>
              <a:ext uri="{FF2B5EF4-FFF2-40B4-BE49-F238E27FC236}">
                <a16:creationId xmlns:a16="http://schemas.microsoft.com/office/drawing/2014/main" id="{A3D90466-76CD-B442-BB78-C4E3EDBE97F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pt-BR" sz="2400">
                <a:ea typeface="ＭＳ Ｐゴシック" panose="020B0600070205080204" pitchFamily="34" charset="-128"/>
              </a:rPr>
              <a:t>Aproximadas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Exemplos:</a:t>
            </a:r>
          </a:p>
          <a:p>
            <a:pPr lvl="2" eaLnBrk="1" hangingPunct="1"/>
            <a:r>
              <a:rPr lang="pt-BR" altLang="pt-BR" sz="1800">
                <a:ea typeface="ＭＳ Ｐゴシック" panose="020B0600070205080204" pitchFamily="34" charset="-128"/>
              </a:rPr>
              <a:t>Faces / Malhas</a:t>
            </a:r>
          </a:p>
          <a:p>
            <a:pPr lvl="3" eaLnBrk="1" hangingPunct="1"/>
            <a:r>
              <a:rPr lang="pt-BR" altLang="pt-BR" sz="1600">
                <a:ea typeface="ＭＳ Ｐゴシック" panose="020B0600070205080204" pitchFamily="34" charset="-128"/>
              </a:rPr>
              <a:t>Só superfície</a:t>
            </a:r>
          </a:p>
          <a:p>
            <a:pPr lvl="2" eaLnBrk="1" hangingPunct="1"/>
            <a:r>
              <a:rPr lang="pt-BR" altLang="pt-BR" sz="1800">
                <a:ea typeface="ＭＳ Ｐゴシック" panose="020B0600070205080204" pitchFamily="34" charset="-128"/>
              </a:rPr>
              <a:t>Voxel</a:t>
            </a:r>
          </a:p>
          <a:p>
            <a:pPr lvl="3" eaLnBrk="1" hangingPunct="1"/>
            <a:r>
              <a:rPr lang="pt-BR" altLang="pt-BR" sz="1600">
                <a:ea typeface="ＭＳ Ｐゴシック" panose="020B0600070205080204" pitchFamily="34" charset="-128"/>
              </a:rPr>
              <a:t>Informação de Volume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Discretização do objeto 3D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Usa primitivas simples para modelar a topologia e a geometria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B6190-4101-C741-B24A-373B1F7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66E68-839E-4A45-87AF-FD4CFB464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6DB5A91-F2BB-AF4D-829C-CC42E6E3CF49}" type="slidenum">
              <a:rPr lang="pt-BR" altLang="pt-BR" sz="1400">
                <a:latin typeface="Arial" panose="020B0604020202020204" pitchFamily="34" charset="0"/>
              </a:rPr>
              <a:pPr eaLnBrk="1" hangingPunct="1"/>
              <a:t>110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88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>
            <a:extLst>
              <a:ext uri="{FF2B5EF4-FFF2-40B4-BE49-F238E27FC236}">
                <a16:creationId xmlns:a16="http://schemas.microsoft.com/office/drawing/2014/main" id="{1E3FD182-472E-6D46-B1B8-DD6BBAAD10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476250"/>
            <a:ext cx="8915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Desvantagens</a:t>
            </a:r>
          </a:p>
        </p:txBody>
      </p:sp>
      <p:sp>
        <p:nvSpPr>
          <p:cNvPr id="742403" name="Rectangle 3">
            <a:extLst>
              <a:ext uri="{FF2B5EF4-FFF2-40B4-BE49-F238E27FC236}">
                <a16:creationId xmlns:a16="http://schemas.microsoft.com/office/drawing/2014/main" id="{6FF92443-466F-994F-9CE2-21EBFB80D43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pt-BR" altLang="pt-BR" sz="2400">
                <a:ea typeface="ＭＳ Ｐゴシック" panose="020B0600070205080204" pitchFamily="34" charset="-128"/>
              </a:rPr>
              <a:t>Exatas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Estruturas de dados complexas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Algoritmos caros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Grande variedade de formatos, cada um com diversas nuances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Difícil de capturar os dados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Requer tradução para o rendering</a:t>
            </a:r>
          </a:p>
          <a:p>
            <a:pPr eaLnBrk="1" hangingPunct="1"/>
            <a:endParaRPr lang="pt-BR" altLang="pt-BR" sz="2400">
              <a:ea typeface="ＭＳ Ｐゴシック" panose="020B0600070205080204" pitchFamily="34" charset="-128"/>
            </a:endParaRPr>
          </a:p>
        </p:txBody>
      </p:sp>
      <p:sp>
        <p:nvSpPr>
          <p:cNvPr id="742404" name="Rectangle 4">
            <a:extLst>
              <a:ext uri="{FF2B5EF4-FFF2-40B4-BE49-F238E27FC236}">
                <a16:creationId xmlns:a16="http://schemas.microsoft.com/office/drawing/2014/main" id="{D51DD98D-D5C8-2A42-A3FE-BEE403DDAAE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pt-BR" altLang="pt-BR" sz="2400">
                <a:ea typeface="ＭＳ Ｐゴシック" panose="020B0600070205080204" pitchFamily="34" charset="-128"/>
              </a:rPr>
              <a:t>Aproximadas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Com perda de informação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Grande estrutura de dados para obter boa fidelidade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Fácil de aparecer erros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Não apropriada para certas aplicações</a:t>
            </a:r>
          </a:p>
          <a:p>
            <a:pPr lvl="1" eaLnBrk="1" hangingPunct="1"/>
            <a:r>
              <a:rPr lang="pt-BR" altLang="pt-BR" sz="2000">
                <a:ea typeface="ＭＳ Ｐゴシック" panose="020B0600070205080204" pitchFamily="34" charset="-128"/>
              </a:rPr>
              <a:t>Várias trabalhos de interpolaçãos e estimativas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8CE0D-5461-3C4F-ABBC-F25E81D5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C264C-43E0-804F-85AC-E8ED65DD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2EE6FB1-494C-F24A-AD6F-FF0BBFA8AC26}" type="slidenum">
              <a:rPr lang="pt-BR" altLang="pt-BR" sz="1400">
                <a:latin typeface="Arial" panose="020B0604020202020204" pitchFamily="34" charset="0"/>
              </a:rPr>
              <a:pPr eaLnBrk="1" hangingPunct="1"/>
              <a:t>111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791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>
            <a:extLst>
              <a:ext uri="{FF2B5EF4-FFF2-40B4-BE49-F238E27FC236}">
                <a16:creationId xmlns:a16="http://schemas.microsoft.com/office/drawing/2014/main" id="{226330D2-3F16-224A-AE56-84472B0A02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582613"/>
            <a:ext cx="8915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Vantagens</a:t>
            </a:r>
          </a:p>
        </p:txBody>
      </p:sp>
      <p:sp>
        <p:nvSpPr>
          <p:cNvPr id="743427" name="Rectangle 3">
            <a:extLst>
              <a:ext uri="{FF2B5EF4-FFF2-40B4-BE49-F238E27FC236}">
                <a16:creationId xmlns:a16="http://schemas.microsoft.com/office/drawing/2014/main" id="{ED0C9A64-25C4-3B42-9AB4-58B7F5020B4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pt-BR" altLang="pt-BR" b="0">
                <a:ea typeface="ＭＳ Ｐゴシック" panose="020B0600070205080204" pitchFamily="34" charset="-128"/>
              </a:rPr>
              <a:t>Exatas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Precisão</a:t>
            </a:r>
          </a:p>
          <a:p>
            <a:pPr lvl="2" eaLnBrk="1" hangingPunct="1"/>
            <a:r>
              <a:rPr lang="pt-BR" altLang="pt-BR" b="0">
                <a:ea typeface="ＭＳ Ｐゴシック" panose="020B0600070205080204" pitchFamily="34" charset="-128"/>
              </a:rPr>
              <a:t>Simulation, modeling, ...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Muitos ambientes de modelagem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Propriedades físicas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Muitas aplicações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Compacta</a:t>
            </a:r>
          </a:p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743428" name="Rectangle 4">
            <a:extLst>
              <a:ext uri="{FF2B5EF4-FFF2-40B4-BE49-F238E27FC236}">
                <a16:creationId xmlns:a16="http://schemas.microsoft.com/office/drawing/2014/main" id="{576232A6-386D-DA4D-9EEA-E7C808047E7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pt-BR" altLang="pt-BR" b="0">
                <a:ea typeface="ＭＳ Ｐゴシック" panose="020B0600070205080204" pitchFamily="34" charset="-128"/>
              </a:rPr>
              <a:t>Aproximadas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Fácil de implementar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Fácil de adquirir</a:t>
            </a:r>
          </a:p>
          <a:p>
            <a:pPr lvl="2" eaLnBrk="1" hangingPunct="1"/>
            <a:r>
              <a:rPr lang="pt-BR" altLang="pt-BR" b="0">
                <a:ea typeface="ＭＳ Ｐゴシック" panose="020B0600070205080204" pitchFamily="34" charset="-128"/>
              </a:rPr>
              <a:t>3D scanner, CT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Fácil de renderizar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Mapeamento direto no pipeline de rendering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Muitos algoritmos</a:t>
            </a:r>
          </a:p>
          <a:p>
            <a:pPr lvl="1"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04F7-11B7-2046-B464-E41264B0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7EEA8-3CA1-7F48-AD8A-1DBCBB3D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DDCE3B2-FA98-4C46-838F-F7750FB54889}" type="slidenum">
              <a:rPr lang="pt-BR" altLang="pt-BR" sz="1400">
                <a:latin typeface="Arial" panose="020B0604020202020204" pitchFamily="34" charset="0"/>
              </a:rPr>
              <a:pPr eaLnBrk="1" hangingPunct="1"/>
              <a:t>112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9576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>
            <a:extLst>
              <a:ext uri="{FF2B5EF4-FFF2-40B4-BE49-F238E27FC236}">
                <a16:creationId xmlns:a16="http://schemas.microsoft.com/office/drawing/2014/main" id="{61355990-BC4E-684A-965D-6B0EBFC0D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 –Não Estruturados 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Nuvens de Pontos</a:t>
            </a:r>
          </a:p>
        </p:txBody>
      </p:sp>
      <p:sp>
        <p:nvSpPr>
          <p:cNvPr id="687107" name="Rectangle 3">
            <a:extLst>
              <a:ext uri="{FF2B5EF4-FFF2-40B4-BE49-F238E27FC236}">
                <a16:creationId xmlns:a16="http://schemas.microsoft.com/office/drawing/2014/main" id="{DA606672-108C-1E41-8F11-88270A27DF0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752600"/>
            <a:ext cx="4495800" cy="4419600"/>
          </a:xfrm>
        </p:spPr>
        <p:txBody>
          <a:bodyPr/>
          <a:lstStyle/>
          <a:p>
            <a:pPr eaLnBrk="1" hangingPunct="1">
              <a:defRPr/>
            </a:pPr>
            <a:r>
              <a:rPr lang="pt-BR" sz="2400" dirty="0"/>
              <a:t>Conjunto não estruturado de pontos 3D</a:t>
            </a:r>
          </a:p>
          <a:p>
            <a:pPr eaLnBrk="1" hangingPunct="1">
              <a:defRPr/>
            </a:pPr>
            <a:r>
              <a:rPr lang="pt-BR" sz="2400" dirty="0"/>
              <a:t>Pontos representam amostragem de valores que descrevem o objeto</a:t>
            </a:r>
          </a:p>
          <a:p>
            <a:pPr lvl="1" eaLnBrk="1" hangingPunct="1">
              <a:defRPr/>
            </a:pPr>
            <a:r>
              <a:rPr lang="pt-BR" sz="2000" dirty="0"/>
              <a:t>Oriundos de visão computacional ou scanners de profundidade </a:t>
            </a:r>
          </a:p>
          <a:p>
            <a:pPr lvl="2" eaLnBrk="1" hangingPunct="1">
              <a:buFont typeface="Wingdings" charset="0"/>
              <a:buChar char="§"/>
              <a:defRPr/>
            </a:pPr>
            <a:r>
              <a:rPr lang="pt-BR" sz="1600" dirty="0"/>
              <a:t>laser </a:t>
            </a:r>
            <a:r>
              <a:rPr lang="pt-BR" sz="1600" dirty="0" err="1"/>
              <a:t>scannners</a:t>
            </a:r>
            <a:endParaRPr lang="pt-BR" sz="1600" dirty="0"/>
          </a:p>
          <a:p>
            <a:pPr lvl="2" eaLnBrk="1" hangingPunct="1">
              <a:buFont typeface="Wingdings" charset="0"/>
              <a:buChar char="§"/>
              <a:defRPr/>
            </a:pPr>
            <a:r>
              <a:rPr lang="pt-BR" sz="1600" dirty="0"/>
              <a:t>Câmeras de profundidade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3E94AF3-73EA-4D40-9BD8-6B64F2EB1B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447CF1-12F6-594D-95ED-A43A90DBF6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201C446-0AFF-A845-A178-8266825AFA30}" type="slidenum">
              <a:rPr lang="pt-BR" altLang="pt-BR" sz="1400">
                <a:latin typeface="Arial" panose="020B0604020202020204" pitchFamily="34" charset="0"/>
              </a:rPr>
              <a:pPr eaLnBrk="1" hangingPunct="1"/>
              <a:t>113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54981" name="Picture 9" descr="hand_dots_up">
            <a:extLst>
              <a:ext uri="{FF2B5EF4-FFF2-40B4-BE49-F238E27FC236}">
                <a16:creationId xmlns:a16="http://schemas.microsoft.com/office/drawing/2014/main" id="{367483F2-1511-5F4C-9BCE-AB49AC518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1773239"/>
            <a:ext cx="204470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2" name="Picture 17" descr="discap_pts">
            <a:extLst>
              <a:ext uri="{FF2B5EF4-FFF2-40B4-BE49-F238E27FC236}">
                <a16:creationId xmlns:a16="http://schemas.microsoft.com/office/drawing/2014/main" id="{F091BCDD-CBD2-2A45-A381-A9FE6FE0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3933826"/>
            <a:ext cx="274955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3" name="Picture 1">
            <a:extLst>
              <a:ext uri="{FF2B5EF4-FFF2-40B4-BE49-F238E27FC236}">
                <a16:creationId xmlns:a16="http://schemas.microsoft.com/office/drawing/2014/main" id="{B4D1B52F-2844-CA42-85AA-BEA7B6AE4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341438"/>
            <a:ext cx="16129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6207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4" name="Rectangle 4">
            <a:extLst>
              <a:ext uri="{FF2B5EF4-FFF2-40B4-BE49-F238E27FC236}">
                <a16:creationId xmlns:a16="http://schemas.microsoft.com/office/drawing/2014/main" id="{05615757-78F2-7A40-8091-DF389483C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 –Não Estruturados Imagens com Profundidade</a:t>
            </a:r>
          </a:p>
        </p:txBody>
      </p:sp>
      <p:sp>
        <p:nvSpPr>
          <p:cNvPr id="691205" name="Rectangle 5">
            <a:extLst>
              <a:ext uri="{FF2B5EF4-FFF2-40B4-BE49-F238E27FC236}">
                <a16:creationId xmlns:a16="http://schemas.microsoft.com/office/drawing/2014/main" id="{AAD1C9D5-D970-E248-82FE-004841C89AC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Conjunto de pontos 3D mapeados a pixels de uma imagem de profundidade</a:t>
            </a:r>
          </a:p>
          <a:p>
            <a:pPr lvl="1" eaLnBrk="1" hangingPunct="1">
              <a:defRPr/>
            </a:pPr>
            <a:r>
              <a:rPr lang="pt-BR" dirty="0"/>
              <a:t>oriundos de um scanner de profundidade (range scanner)</a:t>
            </a:r>
          </a:p>
          <a:p>
            <a:pPr eaLnBrk="1" hangingPunct="1">
              <a:defRPr/>
            </a:pPr>
            <a:endParaRPr lang="pt-BR" dirty="0"/>
          </a:p>
        </p:txBody>
      </p:sp>
      <p:pic>
        <p:nvPicPr>
          <p:cNvPr id="256005" name="Picture 7">
            <a:extLst>
              <a:ext uri="{FF2B5EF4-FFF2-40B4-BE49-F238E27FC236}">
                <a16:creationId xmlns:a16="http://schemas.microsoft.com/office/drawing/2014/main" id="{03D05B01-3624-E543-ADF9-20BD9300B3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7439" y="2224089"/>
            <a:ext cx="4427537" cy="2701925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B8B76-BCDC-E242-8015-7D743DB212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D9317-01AF-874F-BCBD-7E6562D0DB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EDA4249-ED5B-B342-BAA1-A56D87EB9686}" type="slidenum">
              <a:rPr lang="pt-BR" altLang="pt-BR" sz="1400">
                <a:latin typeface="Arial" panose="020B0604020202020204" pitchFamily="34" charset="0"/>
              </a:rPr>
              <a:pPr eaLnBrk="1" hangingPunct="1"/>
              <a:t>114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4763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2" name="Rectangle 4">
            <a:extLst>
              <a:ext uri="{FF2B5EF4-FFF2-40B4-BE49-F238E27FC236}">
                <a16:creationId xmlns:a16="http://schemas.microsoft.com/office/drawing/2014/main" id="{D7242F8F-09A5-A54E-9247-BEB116F18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 –Não Estruturados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Conjuntos de Polígonos</a:t>
            </a:r>
          </a:p>
        </p:txBody>
      </p:sp>
      <p:sp>
        <p:nvSpPr>
          <p:cNvPr id="693253" name="Rectangle 5">
            <a:extLst>
              <a:ext uri="{FF2B5EF4-FFF2-40B4-BE49-F238E27FC236}">
                <a16:creationId xmlns:a16="http://schemas.microsoft.com/office/drawing/2014/main" id="{9B043969-E7AF-C44C-8666-76B7FFEF54A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pt-BR" altLang="pt-BR">
                <a:ea typeface="ＭＳ Ｐゴシック" panose="020B0600070205080204" pitchFamily="34" charset="-128"/>
              </a:rPr>
              <a:t>Conjuntos não estruturados de polígonos</a:t>
            </a:r>
          </a:p>
          <a:p>
            <a:pPr lvl="1" eaLnBrk="1" hangingPunct="1"/>
            <a:r>
              <a:rPr lang="pt-BR" altLang="pt-BR">
                <a:ea typeface="ＭＳ Ｐゴシック" panose="020B0600070205080204" pitchFamily="34" charset="-128"/>
              </a:rPr>
              <a:t>Criado com sistemas de modelagem interativos?</a:t>
            </a:r>
          </a:p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57029" name="Picture 7">
            <a:extLst>
              <a:ext uri="{FF2B5EF4-FFF2-40B4-BE49-F238E27FC236}">
                <a16:creationId xmlns:a16="http://schemas.microsoft.com/office/drawing/2014/main" id="{12BA1AD5-8410-C546-AD33-D3688144EED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2264" y="2189164"/>
            <a:ext cx="3455987" cy="3362325"/>
          </a:xfrm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34806-79BC-C746-9359-58258F8E97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5D0AD-E6EA-6F41-8612-2EE656B7EC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7D79988-78AC-0144-9EAE-2D43081D9569}" type="slidenum">
              <a:rPr lang="pt-BR" altLang="pt-BR" sz="1400">
                <a:latin typeface="Arial" panose="020B0604020202020204" pitchFamily="34" charset="0"/>
              </a:rPr>
              <a:pPr eaLnBrk="1" hangingPunct="1"/>
              <a:t>115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0933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>
            <a:extLst>
              <a:ext uri="{FF2B5EF4-FFF2-40B4-BE49-F238E27FC236}">
                <a16:creationId xmlns:a16="http://schemas.microsoft.com/office/drawing/2014/main" id="{1231D553-C508-2E44-B734-C48984AFAB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3600"/>
              <a:t>Aramado</a:t>
            </a:r>
          </a:p>
        </p:txBody>
      </p:sp>
      <p:pic>
        <p:nvPicPr>
          <p:cNvPr id="258053" name="Picture 4">
            <a:extLst>
              <a:ext uri="{FF2B5EF4-FFF2-40B4-BE49-F238E27FC236}">
                <a16:creationId xmlns:a16="http://schemas.microsoft.com/office/drawing/2014/main" id="{664A1E5B-DEB4-1445-BB7C-21D1F98052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9376" y="3756026"/>
            <a:ext cx="5508625" cy="3101975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8818289-A8CB-4547-B6B6-C9939B7CE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3B3E598-DEDE-3D4E-9EAB-FABBCF60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39C6950-387A-EC47-BE9D-9A9F0A3D989A}" type="slidenum">
              <a:rPr lang="pt-BR" altLang="pt-BR" sz="1400">
                <a:latin typeface="Arial" panose="020B0604020202020204" pitchFamily="34" charset="0"/>
              </a:rPr>
              <a:pPr eaLnBrk="1" hangingPunct="1"/>
              <a:t>116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734211" name="Rectangle 3">
            <a:extLst>
              <a:ext uri="{FF2B5EF4-FFF2-40B4-BE49-F238E27FC236}">
                <a16:creationId xmlns:a16="http://schemas.microsoft.com/office/drawing/2014/main" id="{524FB661-BB41-4D40-BB73-13BE56CA039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84313"/>
            <a:ext cx="8686800" cy="4419600"/>
          </a:xfrm>
        </p:spPr>
        <p:txBody>
          <a:bodyPr/>
          <a:lstStyle/>
          <a:p>
            <a:pPr eaLnBrk="1" hangingPunct="1"/>
            <a:r>
              <a:rPr lang="pt-BR" altLang="pt-BR" b="0">
                <a:ea typeface="ＭＳ Ｐゴシック" panose="020B0600070205080204" pitchFamily="34" charset="-128"/>
              </a:rPr>
              <a:t>Conjunto de vértices e arestas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Simples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Não representa relações topológicas entre vértices e arestas</a:t>
            </a:r>
          </a:p>
          <a:p>
            <a:pPr eaLnBrk="1" hangingPunct="1"/>
            <a:endParaRPr lang="pt-BR" altLang="pt-BR" b="0"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endParaRPr lang="pt-BR" altLang="pt-B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56587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>
            <a:extLst>
              <a:ext uri="{FF2B5EF4-FFF2-40B4-BE49-F238E27FC236}">
                <a16:creationId xmlns:a16="http://schemas.microsoft.com/office/drawing/2014/main" id="{CB152324-46E5-D24A-9E23-9B60E3817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3600"/>
              <a:t>Aramado</a:t>
            </a:r>
          </a:p>
        </p:txBody>
      </p:sp>
      <p:sp>
        <p:nvSpPr>
          <p:cNvPr id="737283" name="Rectangle 3">
            <a:extLst>
              <a:ext uri="{FF2B5EF4-FFF2-40B4-BE49-F238E27FC236}">
                <a16:creationId xmlns:a16="http://schemas.microsoft.com/office/drawing/2014/main" id="{687DF7A7-200A-CD40-BB64-756D29F8B73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Problemas: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Inconsistência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Ambiguidade visual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Sem superfícies</a:t>
            </a:r>
          </a:p>
          <a:p>
            <a:pPr lvl="2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O que esta dentro? E fora?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Remoção de linhas ocultas?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Como modelar formas em aramados</a:t>
            </a:r>
          </a:p>
          <a:p>
            <a:pPr lvl="2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Aresta por aresta? Não muito fácil!</a:t>
            </a:r>
          </a:p>
          <a:p>
            <a:pPr lvl="1" eaLnBrk="1" hangingPunct="1">
              <a:lnSpc>
                <a:spcPct val="90000"/>
              </a:lnSpc>
            </a:pPr>
            <a:endParaRPr lang="pt-BR" altLang="pt-BR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59077" name="Picture 10">
            <a:extLst>
              <a:ext uri="{FF2B5EF4-FFF2-40B4-BE49-F238E27FC236}">
                <a16:creationId xmlns:a16="http://schemas.microsoft.com/office/drawing/2014/main" id="{FD05E167-D4FA-2A48-99DB-34B6BAE5873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0463" y="1628775"/>
            <a:ext cx="3568700" cy="4940300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7F217-F664-7349-8C67-F0D326039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A4FEC-EE45-EF48-A6F2-C1C1DDE5FE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6EDD465-FA07-9E49-ADAB-8E028150DEFD}" type="slidenum">
              <a:rPr lang="pt-BR" altLang="pt-BR" sz="1400">
                <a:latin typeface="Arial" panose="020B0604020202020204" pitchFamily="34" charset="0"/>
              </a:rPr>
              <a:pPr eaLnBrk="1" hangingPunct="1"/>
              <a:t>117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1022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>
            <a:extLst>
              <a:ext uri="{FF2B5EF4-FFF2-40B4-BE49-F238E27FC236}">
                <a16:creationId xmlns:a16="http://schemas.microsoft.com/office/drawing/2014/main" id="{5E9632E6-9514-DE4F-900F-977F7111F3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 – Malhas</a:t>
            </a:r>
          </a:p>
        </p:txBody>
      </p:sp>
      <p:sp>
        <p:nvSpPr>
          <p:cNvPr id="695299" name="Rectangle 3">
            <a:extLst>
              <a:ext uri="{FF2B5EF4-FFF2-40B4-BE49-F238E27FC236}">
                <a16:creationId xmlns:a16="http://schemas.microsoft.com/office/drawing/2014/main" id="{C486C7AF-4AEB-974E-A3E1-94BEB92AF5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1484313"/>
            <a:ext cx="8686800" cy="4419600"/>
          </a:xfrm>
        </p:spPr>
        <p:txBody>
          <a:bodyPr/>
          <a:lstStyle/>
          <a:p>
            <a:pPr eaLnBrk="1" hangingPunct="1"/>
            <a:r>
              <a:rPr lang="pt-BR" altLang="pt-BR">
                <a:ea typeface="ＭＳ Ｐゴシック" panose="020B0600070205080204" pitchFamily="34" charset="-128"/>
              </a:rPr>
              <a:t>Conjunto conectado de polígonos ( em geral, triângulos)</a:t>
            </a:r>
          </a:p>
          <a:p>
            <a:pPr lvl="1" eaLnBrk="1" hangingPunct="1"/>
            <a:r>
              <a:rPr lang="pt-BR" altLang="pt-BR">
                <a:ea typeface="ＭＳ Ｐゴシック" panose="020B0600070205080204" pitchFamily="34" charset="-128"/>
              </a:rPr>
              <a:t>Pode ser uma malha não fechada</a:t>
            </a:r>
          </a:p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A9CD772-623B-A24C-99A7-595EF3B92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7F4C2DD-1B5E-9143-8FE4-77A4234F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909CCBE-79D2-3A49-9D4B-D5DCE150C755}" type="slidenum">
              <a:rPr lang="pt-BR" altLang="pt-BR" sz="1400">
                <a:latin typeface="Arial" panose="020B0604020202020204" pitchFamily="34" charset="0"/>
              </a:rPr>
              <a:pPr eaLnBrk="1" hangingPunct="1"/>
              <a:t>118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695300" name="Picture 4" descr="cow-full">
            <a:extLst>
              <a:ext uri="{FF2B5EF4-FFF2-40B4-BE49-F238E27FC236}">
                <a16:creationId xmlns:a16="http://schemas.microsoft.com/office/drawing/2014/main" id="{FFD65B6B-EDEC-D140-B08F-7B0BFF4A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7" y="2852739"/>
            <a:ext cx="3133726" cy="2351087"/>
          </a:xfrm>
          <a:prstGeom prst="rect">
            <a:avLst/>
          </a:prstGeom>
          <a:noFill/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95303" name="Picture 7" descr="cow-100">
            <a:extLst>
              <a:ext uri="{FF2B5EF4-FFF2-40B4-BE49-F238E27FC236}">
                <a16:creationId xmlns:a16="http://schemas.microsoft.com/office/drawing/2014/main" id="{7A063F47-11D6-264B-986C-C97C9724E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76" y="2881313"/>
            <a:ext cx="3095625" cy="2322512"/>
          </a:xfrm>
          <a:prstGeom prst="rect">
            <a:avLst/>
          </a:prstGeom>
          <a:noFill/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0103" name="Picture 2">
            <a:extLst>
              <a:ext uri="{FF2B5EF4-FFF2-40B4-BE49-F238E27FC236}">
                <a16:creationId xmlns:a16="http://schemas.microsoft.com/office/drawing/2014/main" id="{34F3C171-DA85-4241-956A-C427559BE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4581526"/>
            <a:ext cx="457835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1195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5" name="Rectangle 5">
            <a:extLst>
              <a:ext uri="{FF2B5EF4-FFF2-40B4-BE49-F238E27FC236}">
                <a16:creationId xmlns:a16="http://schemas.microsoft.com/office/drawing/2014/main" id="{9CB82FB5-3414-BF41-9F8D-541CD9767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 – Superfícies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Superfícies por Subdivisão</a:t>
            </a:r>
          </a:p>
        </p:txBody>
      </p:sp>
      <p:sp>
        <p:nvSpPr>
          <p:cNvPr id="696327" name="Rectangle 7">
            <a:extLst>
              <a:ext uri="{FF2B5EF4-FFF2-40B4-BE49-F238E27FC236}">
                <a16:creationId xmlns:a16="http://schemas.microsoft.com/office/drawing/2014/main" id="{876B6087-486B-9843-8241-3DF9E505DF9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1752600"/>
            <a:ext cx="8591550" cy="4419600"/>
          </a:xfrm>
        </p:spPr>
        <p:txBody>
          <a:bodyPr/>
          <a:lstStyle/>
          <a:p>
            <a:pPr eaLnBrk="1" hangingPunct="1"/>
            <a:r>
              <a:rPr lang="pt-BR" altLang="pt-BR">
                <a:ea typeface="ＭＳ Ｐゴシック" panose="020B0600070205080204" pitchFamily="34" charset="-128"/>
              </a:rPr>
              <a:t>Malha pouco refinada e uma regra de subdivisão</a:t>
            </a:r>
          </a:p>
          <a:p>
            <a:pPr lvl="1" eaLnBrk="1" hangingPunct="1"/>
            <a:r>
              <a:rPr lang="pt-BR" altLang="pt-BR">
                <a:ea typeface="ＭＳ Ｐゴシック" panose="020B0600070205080204" pitchFamily="34" charset="-128"/>
              </a:rPr>
              <a:t> Define uma superfície suave como uma sequência de refinamentos</a:t>
            </a:r>
          </a:p>
        </p:txBody>
      </p:sp>
      <p:pic>
        <p:nvPicPr>
          <p:cNvPr id="261125" name="Picture 4">
            <a:extLst>
              <a:ext uri="{FF2B5EF4-FFF2-40B4-BE49-F238E27FC236}">
                <a16:creationId xmlns:a16="http://schemas.microsoft.com/office/drawing/2014/main" id="{8593BAB8-308A-B54B-8443-CE4E2F86C4D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6989" y="3252789"/>
            <a:ext cx="7272337" cy="3240087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961C1-5CA3-4F4E-81BA-CEC1F8354D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31DA2-14A2-DF42-824D-3EE5EF5C8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43B748-A9B6-E546-93C0-D515DDFF60D2}" type="slidenum">
              <a:rPr lang="pt-BR" altLang="pt-BR" sz="1400">
                <a:latin typeface="Arial" panose="020B0604020202020204" pitchFamily="34" charset="0"/>
              </a:rPr>
              <a:pPr eaLnBrk="1" hangingPunct="1"/>
              <a:t>119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40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11709599-F32E-AC4C-8FA7-AFC2827BD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0898" name="Rectangle 2">
            <a:extLst>
              <a:ext uri="{FF2B5EF4-FFF2-40B4-BE49-F238E27FC236}">
                <a16:creationId xmlns:a16="http://schemas.microsoft.com/office/drawing/2014/main" id="{6A9C3EBF-441E-4943-A958-C7B5B52C5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342786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>
            <a:extLst>
              <a:ext uri="{FF2B5EF4-FFF2-40B4-BE49-F238E27FC236}">
                <a16:creationId xmlns:a16="http://schemas.microsoft.com/office/drawing/2014/main" id="{2AE2733B-AE7F-0947-BAC2-6C01B8957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 – Superfícies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Superfícies Paramétricas</a:t>
            </a:r>
          </a:p>
        </p:txBody>
      </p:sp>
      <p:sp>
        <p:nvSpPr>
          <p:cNvPr id="698371" name="Rectangle 3">
            <a:extLst>
              <a:ext uri="{FF2B5EF4-FFF2-40B4-BE49-F238E27FC236}">
                <a16:creationId xmlns:a16="http://schemas.microsoft.com/office/drawing/2014/main" id="{B590EA71-4272-D345-9979-198A577E56C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1752600"/>
            <a:ext cx="5422900" cy="4419600"/>
          </a:xfrm>
        </p:spPr>
        <p:txBody>
          <a:bodyPr/>
          <a:lstStyle/>
          <a:p>
            <a:pPr eaLnBrk="1" hangingPunct="1"/>
            <a:r>
              <a:rPr lang="pt-BR" altLang="pt-BR">
                <a:ea typeface="ＭＳ Ｐゴシック" panose="020B0600070205080204" pitchFamily="34" charset="-128"/>
              </a:rPr>
              <a:t>Geradas pelo produto tensorial de retalhos de splines</a:t>
            </a:r>
          </a:p>
          <a:p>
            <a:pPr lvl="1" eaLnBrk="1" hangingPunct="1"/>
            <a:r>
              <a:rPr lang="pt-BR" altLang="pt-BR">
                <a:ea typeface="ＭＳ Ｐゴシック" panose="020B0600070205080204" pitchFamily="34" charset="-128"/>
              </a:rPr>
              <a:t>Restrições cuidadosamente colocadas para manter a continuidade</a:t>
            </a:r>
          </a:p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62150" name="Picture 4">
            <a:extLst>
              <a:ext uri="{FF2B5EF4-FFF2-40B4-BE49-F238E27FC236}">
                <a16:creationId xmlns:a16="http://schemas.microsoft.com/office/drawing/2014/main" id="{2FBD03DE-C55F-8646-8A03-48442F1D8B56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00" y="2095500"/>
            <a:ext cx="1320800" cy="1447800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62147" name="Picture 6">
            <a:extLst>
              <a:ext uri="{FF2B5EF4-FFF2-40B4-BE49-F238E27FC236}">
                <a16:creationId xmlns:a16="http://schemas.microsoft.com/office/drawing/2014/main" id="{A3D47AA1-12AF-DF44-8F21-E7E52B35D964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3113" y="4075113"/>
            <a:ext cx="3384550" cy="2667000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0EDAF-291D-3643-AAC5-303953C688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29F56-DFB3-4F45-A946-7D42E02D2D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8FB763C-390E-B44B-B6FA-DE41AAB91DB0}" type="slidenum">
              <a:rPr lang="pt-BR" altLang="pt-BR" sz="1400">
                <a:latin typeface="Arial" panose="020B0604020202020204" pitchFamily="34" charset="0"/>
              </a:rPr>
              <a:pPr eaLnBrk="1" hangingPunct="1"/>
              <a:t>120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1320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>
            <a:extLst>
              <a:ext uri="{FF2B5EF4-FFF2-40B4-BE49-F238E27FC236}">
                <a16:creationId xmlns:a16="http://schemas.microsoft.com/office/drawing/2014/main" id="{D50EFCA7-7499-3D40-831A-18F387865F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511175"/>
            <a:ext cx="8915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 – Superfícies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Superfícies Implícitas</a:t>
            </a:r>
          </a:p>
        </p:txBody>
      </p:sp>
      <p:pic>
        <p:nvPicPr>
          <p:cNvPr id="263173" name="Picture 4">
            <a:extLst>
              <a:ext uri="{FF2B5EF4-FFF2-40B4-BE49-F238E27FC236}">
                <a16:creationId xmlns:a16="http://schemas.microsoft.com/office/drawing/2014/main" id="{36141E7F-792C-AD41-9C1A-5B17F88CA2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8575" y="2797176"/>
            <a:ext cx="7056438" cy="3146425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3A89E6B-1455-2B46-8BCC-F7513B97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06C8B47-AADF-EE47-9C60-CEA13CB9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B256B5A-7841-9C4E-A599-893BD0C16B7B}" type="slidenum">
              <a:rPr lang="pt-BR" altLang="pt-BR" sz="1400">
                <a:latin typeface="Arial" panose="020B0604020202020204" pitchFamily="34" charset="0"/>
              </a:rPr>
              <a:pPr eaLnBrk="1" hangingPunct="1"/>
              <a:t>121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702467" name="Rectangle 3">
            <a:extLst>
              <a:ext uri="{FF2B5EF4-FFF2-40B4-BE49-F238E27FC236}">
                <a16:creationId xmlns:a16="http://schemas.microsoft.com/office/drawing/2014/main" id="{94DF5A2E-9B1C-BC43-BB39-B9724787D10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752600"/>
            <a:ext cx="8686800" cy="4419600"/>
          </a:xfrm>
        </p:spPr>
        <p:txBody>
          <a:bodyPr/>
          <a:lstStyle/>
          <a:p>
            <a:pPr eaLnBrk="1" hangingPunct="1">
              <a:defRPr/>
            </a:pPr>
            <a:r>
              <a:rPr lang="pt-BR" b="0">
                <a:cs typeface="+mn-cs"/>
              </a:rPr>
              <a:t>Pontos satisfazendo: F(x,y,z) = 0</a:t>
            </a:r>
          </a:p>
          <a:p>
            <a:pPr eaLnBrk="1" hangingPunct="1">
              <a:defRPr/>
            </a:pPr>
            <a:endParaRPr lang="pt-BR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7374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>
            <a:extLst>
              <a:ext uri="{FF2B5EF4-FFF2-40B4-BE49-F238E27FC236}">
                <a16:creationId xmlns:a16="http://schemas.microsoft.com/office/drawing/2014/main" id="{0184F158-8807-6C4D-8E16-DF254A08D7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582613"/>
            <a:ext cx="8915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 – Sólidos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Voxels</a:t>
            </a:r>
          </a:p>
        </p:txBody>
      </p:sp>
      <p:pic>
        <p:nvPicPr>
          <p:cNvPr id="705546" name="Picture 10" descr="efx_voxel">
            <a:hlinkClick r:id="rId3"/>
            <a:extLst>
              <a:ext uri="{FF2B5EF4-FFF2-40B4-BE49-F238E27FC236}">
                <a16:creationId xmlns:a16="http://schemas.microsoft.com/office/drawing/2014/main" id="{9F7CF586-78C1-114D-B0A7-701E728BA1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2251" y="3768725"/>
            <a:ext cx="3673475" cy="27559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1A4A65D-C25C-7041-8951-C6CA56A5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36B56C7-B1A1-0D4F-AED6-383D457C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6FDE8E0-015B-6F41-8DFE-B5C531542046}" type="slidenum">
              <a:rPr lang="pt-BR" altLang="pt-BR" sz="1400">
                <a:latin typeface="Arial" panose="020B0604020202020204" pitchFamily="34" charset="0"/>
              </a:rPr>
              <a:pPr eaLnBrk="1" hangingPunct="1"/>
              <a:t>122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705539" name="Rectangle 3">
            <a:extLst>
              <a:ext uri="{FF2B5EF4-FFF2-40B4-BE49-F238E27FC236}">
                <a16:creationId xmlns:a16="http://schemas.microsoft.com/office/drawing/2014/main" id="{B3BCF6A4-C723-774F-A45E-F933E18B921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752600"/>
            <a:ext cx="8686800" cy="4419600"/>
          </a:xfrm>
        </p:spPr>
        <p:txBody>
          <a:bodyPr/>
          <a:lstStyle/>
          <a:p>
            <a:pPr eaLnBrk="1" hangingPunct="1"/>
            <a:r>
              <a:rPr lang="pt-BR" altLang="pt-BR">
                <a:ea typeface="ＭＳ Ｐゴシック" panose="020B0600070205080204" pitchFamily="34" charset="-128"/>
              </a:rPr>
              <a:t>Amostragem uniforme de um campo escalar em uma grade tridimensional</a:t>
            </a:r>
          </a:p>
          <a:p>
            <a:pPr lvl="1" eaLnBrk="1" hangingPunct="1"/>
            <a:r>
              <a:rPr lang="pt-BR" altLang="pt-BR">
                <a:ea typeface="ＭＳ Ｐゴシック" panose="020B0600070205080204" pitchFamily="34" charset="-128"/>
              </a:rPr>
              <a:t>Adquiridos de CT, RM, Sísmica de reflexão, Volume Graphics</a:t>
            </a:r>
          </a:p>
        </p:txBody>
      </p:sp>
      <p:pic>
        <p:nvPicPr>
          <p:cNvPr id="705549" name="Picture 13" descr="voxel">
            <a:extLst>
              <a:ext uri="{FF2B5EF4-FFF2-40B4-BE49-F238E27FC236}">
                <a16:creationId xmlns:a16="http://schemas.microsoft.com/office/drawing/2014/main" id="{FE3CB527-A58F-234F-BEB4-01CCB8B017BF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83564" y="5105400"/>
            <a:ext cx="2484437" cy="1779588"/>
          </a:xfrm>
          <a:solidFill>
            <a:schemeClr val="tx1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  <p:pic>
        <p:nvPicPr>
          <p:cNvPr id="705543" name="Picture 7" descr="efx_boundbox">
            <a:hlinkClick r:id="rId6"/>
            <a:extLst>
              <a:ext uri="{FF2B5EF4-FFF2-40B4-BE49-F238E27FC236}">
                <a16:creationId xmlns:a16="http://schemas.microsoft.com/office/drawing/2014/main" id="{81901244-04B2-F443-9F24-A6774B8D14AD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1" y="3716339"/>
            <a:ext cx="3744913" cy="2808287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214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>
            <a:extLst>
              <a:ext uri="{FF2B5EF4-FFF2-40B4-BE49-F238E27FC236}">
                <a16:creationId xmlns:a16="http://schemas.microsoft.com/office/drawing/2014/main" id="{8EE45472-F32B-DE42-83D7-5A3489395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511175"/>
            <a:ext cx="8915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 – Sólidos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Árvore BSP </a:t>
            </a:r>
          </a:p>
        </p:txBody>
      </p:sp>
      <p:pic>
        <p:nvPicPr>
          <p:cNvPr id="265221" name="Picture 7">
            <a:extLst>
              <a:ext uri="{FF2B5EF4-FFF2-40B4-BE49-F238E27FC236}">
                <a16:creationId xmlns:a16="http://schemas.microsoft.com/office/drawing/2014/main" id="{89C9239E-9BE2-FE40-9724-9ACFEF1E39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5914" y="3141663"/>
            <a:ext cx="6264275" cy="2959100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F5B3A4F-E831-704F-B82C-67C0A1D8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9D7E71F-2585-FC4F-A841-902B3C17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4149D72-6384-0B45-A73F-B113DA5DE3B2}" type="slidenum">
              <a:rPr lang="pt-BR" altLang="pt-BR" sz="1400">
                <a:latin typeface="Arial" panose="020B0604020202020204" pitchFamily="34" charset="0"/>
              </a:rPr>
              <a:pPr eaLnBrk="1" hangingPunct="1"/>
              <a:t>123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709635" name="Rectangle 3">
            <a:extLst>
              <a:ext uri="{FF2B5EF4-FFF2-40B4-BE49-F238E27FC236}">
                <a16:creationId xmlns:a16="http://schemas.microsoft.com/office/drawing/2014/main" id="{937D372E-94EE-B24F-8EDD-B5607AD8E37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752600"/>
            <a:ext cx="8686800" cy="4419600"/>
          </a:xfrm>
        </p:spPr>
        <p:txBody>
          <a:bodyPr/>
          <a:lstStyle/>
          <a:p>
            <a:pPr eaLnBrk="1" hangingPunct="1"/>
            <a:r>
              <a:rPr lang="pt-BR" altLang="pt-BR" b="0">
                <a:ea typeface="ＭＳ Ｐゴシック" panose="020B0600070205080204" pitchFamily="34" charset="-128"/>
              </a:rPr>
              <a:t>Árvore binária de partição do espaço </a:t>
            </a:r>
          </a:p>
          <a:p>
            <a:pPr lvl="1" eaLnBrk="1" hangingPunct="1"/>
            <a:r>
              <a:rPr lang="pt-BR" altLang="pt-BR" b="0">
                <a:ea typeface="ＭＳ Ｐゴシック" panose="020B0600070205080204" pitchFamily="34" charset="-128"/>
              </a:rPr>
              <a:t>Construída a partir de representações poligonais</a:t>
            </a:r>
          </a:p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39177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7" name="Rectangle 7">
            <a:extLst>
              <a:ext uri="{FF2B5EF4-FFF2-40B4-BE49-F238E27FC236}">
                <a16:creationId xmlns:a16="http://schemas.microsoft.com/office/drawing/2014/main" id="{0E6CD41E-D829-2941-BAF2-462D19527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 – Sólidos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CSG</a:t>
            </a:r>
          </a:p>
        </p:txBody>
      </p:sp>
      <p:sp>
        <p:nvSpPr>
          <p:cNvPr id="716808" name="Rectangle 8">
            <a:extLst>
              <a:ext uri="{FF2B5EF4-FFF2-40B4-BE49-F238E27FC236}">
                <a16:creationId xmlns:a16="http://schemas.microsoft.com/office/drawing/2014/main" id="{9D1F2296-6247-C943-9394-7E477C8F00E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Hierarquia de operações booleanas sobre conjuntos (união,diferença, interseção) aplicadas a formas simples</a:t>
            </a:r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66245" name="Picture 13">
            <a:extLst>
              <a:ext uri="{FF2B5EF4-FFF2-40B4-BE49-F238E27FC236}">
                <a16:creationId xmlns:a16="http://schemas.microsoft.com/office/drawing/2014/main" id="{B241B159-5991-0148-AFF3-155A6A1896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11901" y="1700214"/>
            <a:ext cx="3641725" cy="5157787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78B04-1123-5949-BC9B-7A9223E499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C77E4-23DD-9642-8AD6-68F63C3063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13AAE89-7EBF-BB4E-95F7-24765454B4D8}" type="slidenum">
              <a:rPr lang="pt-BR" altLang="pt-BR" sz="1400">
                <a:latin typeface="Arial" panose="020B0604020202020204" pitchFamily="34" charset="0"/>
              </a:rPr>
              <a:pPr eaLnBrk="1" hangingPunct="1"/>
              <a:t>124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239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5" name="Rectangle 5">
            <a:extLst>
              <a:ext uri="{FF2B5EF4-FFF2-40B4-BE49-F238E27FC236}">
                <a16:creationId xmlns:a16="http://schemas.microsoft.com/office/drawing/2014/main" id="{E3D2CA61-E1E9-2943-B7C4-936120F05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511175"/>
            <a:ext cx="8915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Representações 3D – Sólidos</a:t>
            </a:r>
            <a:br>
              <a:rPr lang="pt-BR" altLang="pt-BR" sz="3600">
                <a:ea typeface="ＭＳ Ｐゴシック" panose="020B0600070205080204" pitchFamily="34" charset="-128"/>
              </a:rPr>
            </a:br>
            <a:r>
              <a:rPr lang="pt-BR" altLang="pt-BR" sz="3600">
                <a:ea typeface="ＭＳ Ｐゴシック" panose="020B0600070205080204" pitchFamily="34" charset="-128"/>
              </a:rPr>
              <a:t>CSG</a:t>
            </a:r>
          </a:p>
        </p:txBody>
      </p:sp>
      <p:pic>
        <p:nvPicPr>
          <p:cNvPr id="267268" name="Picture 4">
            <a:extLst>
              <a:ext uri="{FF2B5EF4-FFF2-40B4-BE49-F238E27FC236}">
                <a16:creationId xmlns:a16="http://schemas.microsoft.com/office/drawing/2014/main" id="{F0189EB9-625A-6C43-B2F9-F09333A23B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81596"/>
            <a:ext cx="3657600" cy="3802935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67269" name="Picture 8">
            <a:extLst>
              <a:ext uri="{FF2B5EF4-FFF2-40B4-BE49-F238E27FC236}">
                <a16:creationId xmlns:a16="http://schemas.microsoft.com/office/drawing/2014/main" id="{81136B9D-6214-3746-8F7D-BE6B08CB0E1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628775"/>
            <a:ext cx="6877050" cy="1593850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3817-8224-B04B-85CF-3276BD7C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6366B-438A-7C4E-9A0A-3A97D545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FDB3BC2-0404-004E-98B4-CFF3E2B1CE26}" type="slidenum">
              <a:rPr lang="pt-BR" altLang="pt-BR" sz="1400">
                <a:latin typeface="Arial" panose="020B0604020202020204" pitchFamily="34" charset="0"/>
              </a:rPr>
              <a:pPr eaLnBrk="1" hangingPunct="1"/>
              <a:t>125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309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7" name="Rectangle 5">
            <a:extLst>
              <a:ext uri="{FF2B5EF4-FFF2-40B4-BE49-F238E27FC236}">
                <a16:creationId xmlns:a16="http://schemas.microsoft.com/office/drawing/2014/main" id="{7A69DD06-E655-5143-B915-A2C96C25E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3600"/>
              <a:t>Sweep</a:t>
            </a:r>
          </a:p>
        </p:txBody>
      </p:sp>
      <p:sp>
        <p:nvSpPr>
          <p:cNvPr id="719875" name="Rectangle 3">
            <a:extLst>
              <a:ext uri="{FF2B5EF4-FFF2-40B4-BE49-F238E27FC236}">
                <a16:creationId xmlns:a16="http://schemas.microsoft.com/office/drawing/2014/main" id="{4E8A41A1-3159-5643-9132-8D20D8B7C8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52601" y="1752600"/>
            <a:ext cx="8520113" cy="4419600"/>
          </a:xfrm>
        </p:spPr>
        <p:txBody>
          <a:bodyPr/>
          <a:lstStyle/>
          <a:p>
            <a:pPr eaLnBrk="1" hangingPunct="1"/>
            <a:r>
              <a:rPr lang="pt-BR" altLang="pt-BR">
                <a:ea typeface="ＭＳ Ｐゴシック" panose="020B0600070205080204" pitchFamily="34" charset="-128"/>
              </a:rPr>
              <a:t>Movimento suave de uma curva ao longo de uma trajetória</a:t>
            </a:r>
          </a:p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68293" name="Picture 4">
            <a:extLst>
              <a:ext uri="{FF2B5EF4-FFF2-40B4-BE49-F238E27FC236}">
                <a16:creationId xmlns:a16="http://schemas.microsoft.com/office/drawing/2014/main" id="{CC55F931-7085-AE47-A81A-811902A6C10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4114" y="2852738"/>
            <a:ext cx="7318375" cy="3313112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80452-1440-7A4F-AF18-81EE4B935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140D-7325-8B47-BC16-747C9D73EA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BEB1E82-7A60-BC43-BE6A-806A1DF19477}" type="slidenum">
              <a:rPr lang="pt-BR" altLang="pt-BR" sz="1400">
                <a:latin typeface="Arial" panose="020B0604020202020204" pitchFamily="34" charset="0"/>
              </a:rPr>
              <a:pPr eaLnBrk="1" hangingPunct="1"/>
              <a:t>126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0241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7" name="Rectangle 7">
            <a:extLst>
              <a:ext uri="{FF2B5EF4-FFF2-40B4-BE49-F238E27FC236}">
                <a16:creationId xmlns:a16="http://schemas.microsoft.com/office/drawing/2014/main" id="{786E2711-C420-D144-B649-ED768C37D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3600"/>
              <a:t>Grafo de Cena</a:t>
            </a:r>
          </a:p>
        </p:txBody>
      </p:sp>
      <p:pic>
        <p:nvPicPr>
          <p:cNvPr id="269317" name="Picture 4">
            <a:extLst>
              <a:ext uri="{FF2B5EF4-FFF2-40B4-BE49-F238E27FC236}">
                <a16:creationId xmlns:a16="http://schemas.microsoft.com/office/drawing/2014/main" id="{CCC87DA5-EA88-A24A-A866-652215CC47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0013" y="2997201"/>
            <a:ext cx="6553200" cy="3406775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0995EA5-774B-A744-9913-AF4B9286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9E1AB72-53BA-3F41-8C36-717D121F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F8EDAA8-3785-224D-9C9A-6A058A7BC22D}" type="slidenum">
              <a:rPr lang="pt-BR" altLang="pt-BR" sz="1400">
                <a:latin typeface="Arial" panose="020B0604020202020204" pitchFamily="34" charset="0"/>
              </a:rPr>
              <a:pPr eaLnBrk="1" hangingPunct="1"/>
              <a:t>127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721928" name="Rectangle 8">
            <a:extLst>
              <a:ext uri="{FF2B5EF4-FFF2-40B4-BE49-F238E27FC236}">
                <a16:creationId xmlns:a16="http://schemas.microsoft.com/office/drawing/2014/main" id="{8F3D26FB-49B3-D845-99BF-9B47C4D194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752600"/>
            <a:ext cx="8686800" cy="4419600"/>
          </a:xfrm>
        </p:spPr>
        <p:txBody>
          <a:bodyPr/>
          <a:lstStyle/>
          <a:p>
            <a:pPr eaLnBrk="1" hangingPunct="1">
              <a:defRPr/>
            </a:pPr>
            <a:r>
              <a:rPr lang="pt-BR" b="0">
                <a:cs typeface="+mn-cs"/>
              </a:rPr>
              <a:t>União de objetos que se encontram nas folhas</a:t>
            </a:r>
          </a:p>
          <a:p>
            <a:pPr eaLnBrk="1" hangingPunct="1">
              <a:defRPr/>
            </a:pPr>
            <a:endParaRPr lang="pt-BR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1129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000" name="Rectangle 8">
            <a:extLst>
              <a:ext uri="{FF2B5EF4-FFF2-40B4-BE49-F238E27FC236}">
                <a16:creationId xmlns:a16="http://schemas.microsoft.com/office/drawing/2014/main" id="{02C6BFBE-6B72-5F42-B4AB-E4B3D2AA4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sz="3600"/>
              <a:t>Esqueletos</a:t>
            </a:r>
          </a:p>
        </p:txBody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78437A00-CB76-1E4A-B30B-56DA057DE3B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pt-BR" altLang="pt-BR">
                <a:ea typeface="ＭＳ Ｐゴシック" panose="020B0600070205080204" pitchFamily="34" charset="-128"/>
              </a:rPr>
              <a:t>Gráfico de curvas com um raio associado</a:t>
            </a:r>
          </a:p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70341" name="Picture 4">
            <a:extLst>
              <a:ext uri="{FF2B5EF4-FFF2-40B4-BE49-F238E27FC236}">
                <a16:creationId xmlns:a16="http://schemas.microsoft.com/office/drawing/2014/main" id="{A065BF65-4B1F-434C-8809-AACC8E6F58C8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9650" y="3165476"/>
            <a:ext cx="3600450" cy="2855913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70342" name="Picture 7">
            <a:extLst>
              <a:ext uri="{FF2B5EF4-FFF2-40B4-BE49-F238E27FC236}">
                <a16:creationId xmlns:a16="http://schemas.microsoft.com/office/drawing/2014/main" id="{F85E2490-2F5D-814B-AD01-D0691819E0CD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4763" y="1700214"/>
            <a:ext cx="2165350" cy="4968875"/>
          </a:xfrm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DBE63-FFE2-B04C-866F-04080BA36F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Prof. Anselmo C. de Paiva - DEINF-UFMA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2B7B0-13AC-024F-BCA0-8D62876536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5B97B9A-F782-544D-87CD-F56B30BD7976}" type="slidenum">
              <a:rPr lang="pt-BR" altLang="pt-BR" sz="1400">
                <a:latin typeface="Arial" panose="020B0604020202020204" pitchFamily="34" charset="0"/>
              </a:rPr>
              <a:pPr eaLnBrk="1" hangingPunct="1"/>
              <a:t>128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3779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9" name="Rectangle 5">
            <a:extLst>
              <a:ext uri="{FF2B5EF4-FFF2-40B4-BE49-F238E27FC236}">
                <a16:creationId xmlns:a16="http://schemas.microsoft.com/office/drawing/2014/main" id="{593D0E9F-571B-6E48-AB44-DB1502C308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Taxonomia das Representações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0CC06-CAA0-4D41-BA0C-F801F963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51E59-93A3-1F4B-83A4-BF695AB4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879A2C9-1E3B-724F-9E8F-21219B745B56}" type="slidenum">
              <a:rPr lang="pt-BR" altLang="pt-BR" sz="1400">
                <a:latin typeface="Arial" panose="020B0604020202020204" pitchFamily="34" charset="0"/>
              </a:rPr>
              <a:pPr eaLnBrk="1" hangingPunct="1"/>
              <a:t>129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71364" name="Picture 2">
            <a:extLst>
              <a:ext uri="{FF2B5EF4-FFF2-40B4-BE49-F238E27FC236}">
                <a16:creationId xmlns:a16="http://schemas.microsoft.com/office/drawing/2014/main" id="{1D84F282-F37D-5645-AF17-B19CBDAE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700213"/>
            <a:ext cx="806450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99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A838AC06-6B29-0348-8ABE-B1872EF0E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2946" name="Rectangle 2">
            <a:extLst>
              <a:ext uri="{FF2B5EF4-FFF2-40B4-BE49-F238E27FC236}">
                <a16:creationId xmlns:a16="http://schemas.microsoft.com/office/drawing/2014/main" id="{919B1016-A676-F643-95CD-4CF49D73F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782783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>
            <a:extLst>
              <a:ext uri="{FF2B5EF4-FFF2-40B4-BE49-F238E27FC236}">
                <a16:creationId xmlns:a16="http://schemas.microsoft.com/office/drawing/2014/main" id="{82F96EC4-660F-A44C-B175-4E70513ECD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Diferenças Computacionais</a:t>
            </a:r>
          </a:p>
        </p:txBody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9BA65727-DC4E-8144-A9BF-474B6A3B7A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Eficiência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Combinatorial complexity (e.g. O( n log n ) )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Space/time trade-offs (e.g. z-buffer)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Precisão e estabilidade numérica (grau do polinômio)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Simplicidade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Facilidade de aquisição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Aceleração por hardware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Software para criação e manutenção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Usabilidade</a:t>
            </a:r>
          </a:p>
          <a:p>
            <a:pPr lvl="1" eaLnBrk="1" hangingPunct="1">
              <a:lnSpc>
                <a:spcPct val="90000"/>
              </a:lnSpc>
            </a:pPr>
            <a:r>
              <a:rPr lang="pt-BR" altLang="pt-BR">
                <a:ea typeface="ＭＳ Ｐゴシック" panose="020B0600070205080204" pitchFamily="34" charset="-128"/>
              </a:rPr>
              <a:t>Interface de projeto versus motor computacional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BDE65-07CB-4548-BE85-F2069FF1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1ED8D-F411-B946-A932-A00A4196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F2AFC1F-6FCF-8744-B0B6-A923530AE92E}" type="slidenum">
              <a:rPr lang="pt-BR" altLang="pt-BR" sz="1400">
                <a:latin typeface="Arial" panose="020B0604020202020204" pitchFamily="34" charset="0"/>
              </a:rPr>
              <a:pPr eaLnBrk="1" hangingPunct="1"/>
              <a:t>130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136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74D17D9B-16A0-264F-B8B0-1C914DFC079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03388" y="1546225"/>
            <a:ext cx="4856162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pt-BR" sz="1900" dirty="0">
                <a:ea typeface="ＭＳ Ｐゴシック" panose="020B0600070205080204" pitchFamily="34" charset="-128"/>
              </a:rPr>
              <a:t>Made out of 2D and 1D primitives</a:t>
            </a:r>
            <a:br>
              <a:rPr lang="en-US" altLang="pt-BR" sz="1900" dirty="0">
                <a:ea typeface="ＭＳ Ｐゴシック" panose="020B0600070205080204" pitchFamily="34" charset="-128"/>
              </a:rPr>
            </a:br>
            <a:br>
              <a:rPr lang="en-US" altLang="pt-BR" sz="1900" dirty="0">
                <a:ea typeface="ＭＳ Ｐゴシック" panose="020B0600070205080204" pitchFamily="34" charset="-128"/>
              </a:rPr>
            </a:br>
            <a:br>
              <a:rPr lang="en-US" altLang="pt-BR" sz="1900" dirty="0">
                <a:ea typeface="ＭＳ Ｐゴシック" panose="020B0600070205080204" pitchFamily="34" charset="-128"/>
              </a:rPr>
            </a:br>
            <a:br>
              <a:rPr lang="en-US" altLang="pt-BR" sz="1900" dirty="0">
                <a:ea typeface="ＭＳ Ｐゴシック" panose="020B0600070205080204" pitchFamily="34" charset="-128"/>
              </a:rPr>
            </a:br>
            <a:br>
              <a:rPr lang="en-US" altLang="pt-BR" sz="1900" dirty="0">
                <a:ea typeface="ＭＳ Ｐゴシック" panose="020B0600070205080204" pitchFamily="34" charset="-128"/>
              </a:rPr>
            </a:br>
            <a:endParaRPr lang="en-US" altLang="pt-BR" sz="19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pt-BR" sz="1900" dirty="0">
                <a:ea typeface="ＭＳ Ｐゴシック" panose="020B0600070205080204" pitchFamily="34" charset="-128"/>
              </a:rPr>
              <a:t>Triangles are commonly used</a:t>
            </a:r>
          </a:p>
          <a:p>
            <a:pPr>
              <a:lnSpc>
                <a:spcPct val="90000"/>
              </a:lnSpc>
            </a:pPr>
            <a:r>
              <a:rPr lang="en-US" altLang="pt-BR" sz="1900" dirty="0">
                <a:ea typeface="ＭＳ Ｐゴシック" panose="020B0600070205080204" pitchFamily="34" charset="-128"/>
              </a:rPr>
              <a:t>Many triangles used for a single </a:t>
            </a:r>
            <a:br>
              <a:rPr lang="en-US" altLang="pt-BR" sz="1900" dirty="0">
                <a:ea typeface="ＭＳ Ｐゴシック" panose="020B0600070205080204" pitchFamily="34" charset="-128"/>
              </a:rPr>
            </a:br>
            <a:r>
              <a:rPr lang="en-US" altLang="pt-BR" sz="1900" dirty="0">
                <a:ea typeface="ＭＳ Ｐゴシック" panose="020B0600070205080204" pitchFamily="34" charset="-128"/>
              </a:rPr>
              <a:t>object is a triangular mesh</a:t>
            </a:r>
            <a:br>
              <a:rPr lang="en-US" altLang="pt-BR" sz="1900" dirty="0">
                <a:ea typeface="ＭＳ Ｐゴシック" panose="020B0600070205080204" pitchFamily="34" charset="-128"/>
              </a:rPr>
            </a:br>
            <a:endParaRPr lang="en-US" altLang="pt-BR" sz="19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pt-BR" sz="1900" dirty="0">
                <a:ea typeface="ＭＳ Ｐゴシック" panose="020B0600070205080204" pitchFamily="34" charset="-128"/>
              </a:rPr>
              <a:t>Splines used to describe boundaries of "patches" – these can be "sewn together" to represent curved surfaces</a:t>
            </a:r>
          </a:p>
          <a:p>
            <a:pPr>
              <a:lnSpc>
                <a:spcPct val="80000"/>
              </a:lnSpc>
            </a:pPr>
            <a:endParaRPr lang="en-US" altLang="pt-BR" sz="1900" dirty="0">
              <a:ea typeface="ＭＳ Ｐゴシック" panose="020B060007020508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46552-B0B0-794C-A1FB-3A7A672168F5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Building 3D Primitives</a:t>
            </a:r>
          </a:p>
        </p:txBody>
      </p:sp>
      <p:pic>
        <p:nvPicPr>
          <p:cNvPr id="35" name="Picture 20" descr="020">
            <a:extLst>
              <a:ext uri="{FF2B5EF4-FFF2-40B4-BE49-F238E27FC236}">
                <a16:creationId xmlns:a16="http://schemas.microsoft.com/office/drawing/2014/main" id="{686785FB-C22A-9B49-A2B6-4CF3E8475C55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08" t="13483" b="2803"/>
          <a:stretch>
            <a:fillRect/>
          </a:stretch>
        </p:blipFill>
        <p:spPr bwMode="auto">
          <a:xfrm>
            <a:off x="6435726" y="4300539"/>
            <a:ext cx="2157413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8">
            <a:extLst>
              <a:ext uri="{FF2B5EF4-FFF2-40B4-BE49-F238E27FC236}">
                <a16:creationId xmlns:a16="http://schemas.microsoft.com/office/drawing/2014/main" id="{CDBA769F-290A-DC41-91C7-438E591D987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4727576"/>
            <a:ext cx="1963738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45" name="Object 1">
            <a:extLst>
              <a:ext uri="{FF2B5EF4-FFF2-40B4-BE49-F238E27FC236}">
                <a16:creationId xmlns:a16="http://schemas.microsoft.com/office/drawing/2014/main" id="{5BF4D41C-DCBD-D24D-9E4F-039BCD3EE4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5350" y="5580063"/>
          <a:ext cx="5943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Document" r:id="rId10" imgW="5943600" imgH="673100" progId="Word.Document.12">
                  <p:embed/>
                </p:oleObj>
              </mc:Choice>
              <mc:Fallback>
                <p:oleObj name="Document" r:id="rId10" imgW="5943600" imgH="673100" progId="Word.Document.12">
                  <p:embed/>
                  <p:pic>
                    <p:nvPicPr>
                      <p:cNvPr id="31745" name="Object 1">
                        <a:extLst>
                          <a:ext uri="{FF2B5EF4-FFF2-40B4-BE49-F238E27FC236}">
                            <a16:creationId xmlns:a16="http://schemas.microsoft.com/office/drawing/2014/main" id="{5BF4D41C-DCBD-D24D-9E4F-039BCD3EE4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350" y="5580063"/>
                        <a:ext cx="5943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6" name="Object 2">
            <a:extLst>
              <a:ext uri="{FF2B5EF4-FFF2-40B4-BE49-F238E27FC236}">
                <a16:creationId xmlns:a16="http://schemas.microsoft.com/office/drawing/2014/main" id="{E9619ABB-A472-3642-83B7-A27ABD9EFC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2100" y="5959476"/>
          <a:ext cx="59436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12" imgW="5943600" imgH="393700" progId="Word.Document.12">
                  <p:embed/>
                </p:oleObj>
              </mc:Choice>
              <mc:Fallback>
                <p:oleObj name="Document" r:id="rId12" imgW="5943600" imgH="393700" progId="Word.Document.12">
                  <p:embed/>
                  <p:pic>
                    <p:nvPicPr>
                      <p:cNvPr id="31746" name="Object 2">
                        <a:extLst>
                          <a:ext uri="{FF2B5EF4-FFF2-40B4-BE49-F238E27FC236}">
                            <a16:creationId xmlns:a16="http://schemas.microsoft.com/office/drawing/2014/main" id="{E9619ABB-A472-3642-83B7-A27ABD9EFC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5959476"/>
                        <a:ext cx="59436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3415" name="Picture 2">
            <a:extLst>
              <a:ext uri="{FF2B5EF4-FFF2-40B4-BE49-F238E27FC236}">
                <a16:creationId xmlns:a16="http://schemas.microsoft.com/office/drawing/2014/main" id="{69A4BDC2-6CF3-4945-8B34-C1479B0266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866900"/>
            <a:ext cx="8964613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3416" name="Picture 4">
            <a:extLst>
              <a:ext uri="{FF2B5EF4-FFF2-40B4-BE49-F238E27FC236}">
                <a16:creationId xmlns:a16="http://schemas.microsoft.com/office/drawing/2014/main" id="{A54E1ABF-CAE9-7B41-8744-B45008A6DC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2989263"/>
            <a:ext cx="4284662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8750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>
            <a:extLst>
              <a:ext uri="{FF2B5EF4-FFF2-40B4-BE49-F238E27FC236}">
                <a16:creationId xmlns:a16="http://schemas.microsoft.com/office/drawing/2014/main" id="{09FE3C92-8CD3-DC4A-85EA-03058A7F2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/>
              <a:t>Three Dimensional Primitives</a:t>
            </a:r>
            <a:endParaRPr lang="en-US">
              <a:cs typeface="+mj-cs"/>
            </a:endParaRPr>
          </a:p>
        </p:txBody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id="{4A91FB18-853D-A745-9991-332DEA83EA6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631950" y="1546225"/>
            <a:ext cx="8928100" cy="2819400"/>
          </a:xfrm>
        </p:spPr>
        <p:txBody>
          <a:bodyPr/>
          <a:lstStyle/>
          <a:p>
            <a:pPr marL="533400" indent="-533400"/>
            <a:r>
              <a:rPr lang="en-US" altLang="pt-BR" sz="2400" dirty="0">
                <a:ea typeface="ＭＳ Ｐゴシック" panose="020B0600070205080204" pitchFamily="34" charset="-128"/>
                <a:sym typeface="Symbol" pitchFamily="2" charset="2"/>
              </a:rPr>
              <a:t>Full range of graphics primitives cannot be supported by  graphics systems – some are approximated</a:t>
            </a:r>
          </a:p>
          <a:p>
            <a:pPr marL="533400" indent="-533400"/>
            <a:r>
              <a:rPr lang="en-US" altLang="pt-BR" sz="2400" dirty="0">
                <a:ea typeface="ＭＳ Ｐゴシック" panose="020B0600070205080204" pitchFamily="34" charset="-128"/>
                <a:sym typeface="Symbol" pitchFamily="2" charset="2"/>
              </a:rPr>
              <a:t>most graphics systems optimized for procession points and polygons, polygons in E3 are not planar – tessellation is required or made by the system itself</a:t>
            </a:r>
          </a:p>
          <a:p>
            <a:pPr marL="533400" indent="-533400"/>
            <a:r>
              <a:rPr lang="en-US" altLang="pt-BR" sz="2400" dirty="0">
                <a:ea typeface="ＭＳ Ｐゴシック" panose="020B0600070205080204" pitchFamily="34" charset="-128"/>
                <a:sym typeface="Symbol" pitchFamily="2" charset="2"/>
              </a:rPr>
              <a:t>Constructive Solid Geometry (CSG) – objects build using set operations like </a:t>
            </a:r>
            <a:r>
              <a:rPr lang="en-US" altLang="pt-BR" sz="2400" i="1" dirty="0">
                <a:ea typeface="ＭＳ Ｐゴシック" panose="020B0600070205080204" pitchFamily="34" charset="-128"/>
                <a:sym typeface="Symbol" pitchFamily="2" charset="2"/>
              </a:rPr>
              <a:t>union, intersection, difference</a:t>
            </a:r>
            <a:r>
              <a:rPr lang="en-US" altLang="pt-BR" sz="2400" dirty="0">
                <a:ea typeface="ＭＳ Ｐゴシック" panose="020B0600070205080204" pitchFamily="34" charset="-128"/>
                <a:sym typeface="Symbol" pitchFamily="2" charset="2"/>
              </a:rPr>
              <a:t> etc. 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697A019-70A8-B446-BEE5-92ED6663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248400"/>
            <a:ext cx="1905000" cy="4572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E3550A5-A39A-CF47-AF19-955AAED8E578}" type="slidenum">
              <a:rPr lang="en-US" altLang="pt-BR" sz="1400">
                <a:latin typeface="Arial" panose="020B0604020202020204" pitchFamily="34" charset="0"/>
              </a:rPr>
              <a:pPr eaLnBrk="1" hangingPunct="1"/>
              <a:t>132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pic>
        <p:nvPicPr>
          <p:cNvPr id="275460" name="Picture 5" descr="D:\ZPG\Angel_book\Second_Edition\SECOND_EDITION\FIGURES\JPEG\an04f14.jpg">
            <a:extLst>
              <a:ext uri="{FF2B5EF4-FFF2-40B4-BE49-F238E27FC236}">
                <a16:creationId xmlns:a16="http://schemas.microsoft.com/office/drawing/2014/main" id="{0C0867ED-CAE0-5B45-977F-899434A43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4833938"/>
            <a:ext cx="2081213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1" name="Picture 6" descr="D:\ZPG\Angel_book\Second_Edition\SECOND_EDITION\FIGURES\JPEG\an04f15.jpg">
            <a:extLst>
              <a:ext uri="{FF2B5EF4-FFF2-40B4-BE49-F238E27FC236}">
                <a16:creationId xmlns:a16="http://schemas.microsoft.com/office/drawing/2014/main" id="{899B4704-CF16-8545-B9D2-AEEDEBD9A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1" y="4833938"/>
            <a:ext cx="2462213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2" name="Picture 7" descr="D:\ZPG\Angel_book\Second_Edition\SECOND_EDITION\FIGURES\JPEG\an04f16.jpg">
            <a:extLst>
              <a:ext uri="{FF2B5EF4-FFF2-40B4-BE49-F238E27FC236}">
                <a16:creationId xmlns:a16="http://schemas.microsoft.com/office/drawing/2014/main" id="{15EBEA27-1EBE-E04E-B39F-8FADF4AA0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4757739"/>
            <a:ext cx="2325688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9052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8754F1-277E-5C42-8C6A-4159FF2A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Polygonal Meshes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81CC06-F19B-1149-9DD0-FB59F067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pt-BR">
                <a:ea typeface="ＭＳ Ｐゴシック" panose="020B0600070205080204" pitchFamily="34" charset="-128"/>
              </a:rPr>
              <a:t>Cg preferred way of 3d models</a:t>
            </a:r>
          </a:p>
          <a:p>
            <a:pPr eaLnBrk="1" hangingPunct="1"/>
            <a:r>
              <a:rPr lang="pt-BR" altLang="pt-BR">
                <a:ea typeface="ＭＳ Ｐゴシック" panose="020B0600070205080204" pitchFamily="34" charset="-128"/>
              </a:rPr>
              <a:t>Collection of polygons, or faces, that form </a:t>
            </a:r>
            <a:r>
              <a:rPr lang="pt-BR" altLang="en-US">
                <a:ea typeface="ＭＳ Ｐゴシック" panose="020B0600070205080204" pitchFamily="34" charset="-128"/>
              </a:rPr>
              <a:t>“</a:t>
            </a:r>
            <a:r>
              <a:rPr lang="pt-BR" altLang="ja-JP">
                <a:ea typeface="ＭＳ Ｐゴシック" panose="020B0600070205080204" pitchFamily="34" charset="-128"/>
              </a:rPr>
              <a:t>skin</a:t>
            </a:r>
            <a:r>
              <a:rPr lang="pt-BR" altLang="en-US">
                <a:ea typeface="ＭＳ Ｐゴシック" panose="020B0600070205080204" pitchFamily="34" charset="-128"/>
              </a:rPr>
              <a:t>”</a:t>
            </a:r>
            <a:r>
              <a:rPr lang="pt-BR" altLang="ja-JP">
                <a:ea typeface="ＭＳ Ｐゴシック" panose="020B0600070205080204" pitchFamily="34" charset="-128"/>
              </a:rPr>
              <a:t> of object</a:t>
            </a:r>
          </a:p>
          <a:p>
            <a:pPr eaLnBrk="1" hangingPunct="1"/>
            <a:r>
              <a:rPr lang="pt-BR" altLang="pt-BR">
                <a:ea typeface="ＭＳ Ｐゴシック" panose="020B0600070205080204" pitchFamily="34" charset="-128"/>
              </a:rPr>
              <a:t>More flexible, represents complex surfaces better</a:t>
            </a:r>
          </a:p>
          <a:p>
            <a:pPr eaLnBrk="1" hangingPunct="1"/>
            <a:r>
              <a:rPr lang="pt-BR" altLang="pt-BR">
                <a:ea typeface="ＭＳ Ｐゴシック" panose="020B0600070205080204" pitchFamily="34" charset="-128"/>
              </a:rPr>
              <a:t>Examples: </a:t>
            </a:r>
          </a:p>
          <a:p>
            <a:pPr lvl="1" eaLnBrk="1" hangingPunct="1"/>
            <a:r>
              <a:rPr lang="pt-BR" altLang="pt-BR">
                <a:ea typeface="ＭＳ Ｐゴシック" panose="020B0600070205080204" pitchFamily="34" charset="-128"/>
              </a:rPr>
              <a:t>Human face </a:t>
            </a:r>
          </a:p>
          <a:p>
            <a:pPr lvl="1" eaLnBrk="1" hangingPunct="1"/>
            <a:r>
              <a:rPr lang="pt-BR" altLang="pt-BR">
                <a:ea typeface="ＭＳ Ｐゴシック" panose="020B0600070205080204" pitchFamily="34" charset="-128"/>
              </a:rPr>
              <a:t>Animal structures </a:t>
            </a:r>
          </a:p>
          <a:p>
            <a:pPr lvl="1" eaLnBrk="1" hangingPunct="1"/>
            <a:r>
              <a:rPr lang="pt-BR" altLang="pt-BR">
                <a:ea typeface="ＭＳ Ｐゴシック" panose="020B0600070205080204" pitchFamily="34" charset="-128"/>
              </a:rPr>
              <a:t>Furniture, etc</a:t>
            </a:r>
          </a:p>
          <a:p>
            <a:pPr eaLnBrk="1" hangingPunct="1"/>
            <a:endParaRPr lang="en-US" altLang="pt-BR">
              <a:ea typeface="ＭＳ Ｐゴシック" panose="020B0600070205080204" pitchFamily="34" charset="-128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AC2A-16A4-E541-9260-FEBD9CD9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8D8CC-AA8B-D948-9BC4-329B6C5F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E948F97-1A0A-4E4B-8DEA-6CCD8DAFDB0A}" type="slidenum">
              <a:rPr lang="pt-BR" altLang="pt-BR" sz="1400">
                <a:latin typeface="Arial" panose="020B0604020202020204" pitchFamily="34" charset="0"/>
              </a:rPr>
              <a:pPr eaLnBrk="1" hangingPunct="1"/>
              <a:t>133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76485" name="Picture 8">
            <a:extLst>
              <a:ext uri="{FF2B5EF4-FFF2-40B4-BE49-F238E27FC236}">
                <a16:creationId xmlns:a16="http://schemas.microsoft.com/office/drawing/2014/main" id="{138FE9AE-7EE7-7B41-95BE-720E8B99C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9" y="3933826"/>
            <a:ext cx="3208337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486" name="Picture 9">
            <a:extLst>
              <a:ext uri="{FF2B5EF4-FFF2-40B4-BE49-F238E27FC236}">
                <a16:creationId xmlns:a16="http://schemas.microsoft.com/office/drawing/2014/main" id="{B0C0B055-47DC-1145-9036-950876CA6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9" y="5876925"/>
            <a:ext cx="28352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7663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4F951-D6E5-C14D-8B3F-6CE1B7F3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Polygonal Mesh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E8324-E691-5449-AD09-EEB067491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2C223-B049-DA4B-AAB2-08E0F291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13346E9-AEE8-2D4C-961A-8A1D71AFD015}" type="slidenum">
              <a:rPr lang="pt-BR" altLang="pt-BR" sz="1400">
                <a:latin typeface="Arial" panose="020B0604020202020204" pitchFamily="34" charset="0"/>
              </a:rPr>
              <a:pPr eaLnBrk="1" hangingPunct="1"/>
              <a:t>134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77508" name="Picture 5">
            <a:extLst>
              <a:ext uri="{FF2B5EF4-FFF2-40B4-BE49-F238E27FC236}">
                <a16:creationId xmlns:a16="http://schemas.microsoft.com/office/drawing/2014/main" id="{ED87FE0A-136E-384F-888D-1351CCC1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1557339"/>
            <a:ext cx="9144000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0457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748A-E177-E246-85BA-9BED2AC3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78944-2F9B-8445-9583-1AF7DD92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0F50E-72B5-1744-82A4-DD28C689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33CD37B-F7F8-E34B-939D-787C9914C9A3}" type="slidenum">
              <a:rPr lang="pt-BR" altLang="pt-BR" sz="1400">
                <a:latin typeface="Arial" panose="020B0604020202020204" pitchFamily="34" charset="0"/>
              </a:rPr>
              <a:pPr eaLnBrk="1" hangingPunct="1"/>
              <a:t>135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78532" name="Picture 5">
            <a:extLst>
              <a:ext uri="{FF2B5EF4-FFF2-40B4-BE49-F238E27FC236}">
                <a16:creationId xmlns:a16="http://schemas.microsoft.com/office/drawing/2014/main" id="{22986CB0-1555-5F4E-A835-A08610029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1" y="0"/>
            <a:ext cx="9059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8533" name="Rectangle 6">
            <a:extLst>
              <a:ext uri="{FF2B5EF4-FFF2-40B4-BE49-F238E27FC236}">
                <a16:creationId xmlns:a16="http://schemas.microsoft.com/office/drawing/2014/main" id="{7A44B025-1AB5-874B-A7C6-2A2A8A86E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988" y="0"/>
            <a:ext cx="1116012" cy="112553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789562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A381-E81F-3B45-B6DD-583765F7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F2761-B577-AB42-BF7A-6C670C3E8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7BE6D-C958-EE4C-BB6E-36DAD9B1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51AA3A-BF02-F64F-9180-EB6D5671B310}" type="slidenum">
              <a:rPr lang="pt-BR" altLang="pt-BR" sz="1400">
                <a:latin typeface="Arial" panose="020B0604020202020204" pitchFamily="34" charset="0"/>
              </a:rPr>
              <a:pPr eaLnBrk="1" hangingPunct="1"/>
              <a:t>136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79556" name="Picture 5">
            <a:extLst>
              <a:ext uri="{FF2B5EF4-FFF2-40B4-BE49-F238E27FC236}">
                <a16:creationId xmlns:a16="http://schemas.microsoft.com/office/drawing/2014/main" id="{C8CF7ED4-4E47-F14A-BF63-2668AEEC2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81075"/>
            <a:ext cx="9144000" cy="547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9557" name="Rectangle 6">
            <a:extLst>
              <a:ext uri="{FF2B5EF4-FFF2-40B4-BE49-F238E27FC236}">
                <a16:creationId xmlns:a16="http://schemas.microsoft.com/office/drawing/2014/main" id="{9C3000CE-4523-0043-BDDE-93BF1A3BF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114" y="981075"/>
            <a:ext cx="1258887" cy="10795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746777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7ABC3-CF9E-844C-964E-428F6407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E73F4-B48B-FD4A-97D6-2FBB36ED4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B3DD7D5-3F9E-E743-B189-AEEE81599E97}" type="slidenum">
              <a:rPr lang="pt-BR" altLang="pt-BR" sz="1400">
                <a:latin typeface="Arial" panose="020B0604020202020204" pitchFamily="34" charset="0"/>
              </a:rPr>
              <a:pPr eaLnBrk="1" hangingPunct="1"/>
              <a:t>137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D0D4A3-136E-BE43-A7AE-615C11A6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pic>
        <p:nvPicPr>
          <p:cNvPr id="280580" name="Picture 6">
            <a:extLst>
              <a:ext uri="{FF2B5EF4-FFF2-40B4-BE49-F238E27FC236}">
                <a16:creationId xmlns:a16="http://schemas.microsoft.com/office/drawing/2014/main" id="{EF832813-8233-764E-A617-C6E7B4B1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1" y="0"/>
            <a:ext cx="83550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0485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5C40-F1FF-8B49-BF83-DFBC8C53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Simple Representation</a:t>
            </a:r>
          </a:p>
        </p:txBody>
      </p:sp>
      <p:sp>
        <p:nvSpPr>
          <p:cNvPr id="281602" name="Content Placeholder 4">
            <a:extLst>
              <a:ext uri="{FF2B5EF4-FFF2-40B4-BE49-F238E27FC236}">
                <a16:creationId xmlns:a16="http://schemas.microsoft.com/office/drawing/2014/main" id="{D04EB40A-34BB-164B-A015-40B595CA7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Define each polygon  by (x,y,z) location of its vertices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C5F55-9868-DE4B-80E0-197CBCF8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7EA18-7537-C44F-8413-C3A232E7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6FCC73F-268B-944B-9D3A-A9BA32072A97}" type="slidenum">
              <a:rPr lang="pt-BR" altLang="pt-BR" sz="1400">
                <a:latin typeface="Arial" panose="020B0604020202020204" pitchFamily="34" charset="0"/>
              </a:rPr>
              <a:pPr eaLnBrk="1" hangingPunct="1"/>
              <a:t>138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81605" name="Picture 5">
            <a:extLst>
              <a:ext uri="{FF2B5EF4-FFF2-40B4-BE49-F238E27FC236}">
                <a16:creationId xmlns:a16="http://schemas.microsoft.com/office/drawing/2014/main" id="{9F0EB88F-C69C-9B43-8587-BFFE68DEF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924175"/>
            <a:ext cx="84328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6079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607E8-D24B-3947-A7EE-D87197914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61815-C0D0-9044-994C-CCF4FD70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F5F2C96-4C06-5940-96DB-69CF2A26CCD6}" type="slidenum">
              <a:rPr lang="pt-BR" altLang="pt-BR" sz="1400">
                <a:latin typeface="Arial" panose="020B0604020202020204" pitchFamily="34" charset="0"/>
              </a:rPr>
              <a:pPr eaLnBrk="1" hangingPunct="1"/>
              <a:t>139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5A79B-7F49-6342-8D70-E2191C05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pic>
        <p:nvPicPr>
          <p:cNvPr id="282628" name="Picture 4">
            <a:extLst>
              <a:ext uri="{FF2B5EF4-FFF2-40B4-BE49-F238E27FC236}">
                <a16:creationId xmlns:a16="http://schemas.microsoft.com/office/drawing/2014/main" id="{E44FC378-1C30-914E-B09C-5EB9F125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1"/>
            <a:ext cx="9144000" cy="637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2629" name="Picture 5">
            <a:extLst>
              <a:ext uri="{FF2B5EF4-FFF2-40B4-BE49-F238E27FC236}">
                <a16:creationId xmlns:a16="http://schemas.microsoft.com/office/drawing/2014/main" id="{BFB3253B-5E1C-E54B-B631-76032CA8C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1"/>
            <a:ext cx="9144000" cy="637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2630" name="Rectangle 6">
            <a:extLst>
              <a:ext uri="{FF2B5EF4-FFF2-40B4-BE49-F238E27FC236}">
                <a16:creationId xmlns:a16="http://schemas.microsoft.com/office/drawing/2014/main" id="{513F5598-AF1E-4E40-B997-71D3F4A9A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1" y="188913"/>
            <a:ext cx="1260475" cy="8636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90765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>
            <a:extLst>
              <a:ext uri="{FF2B5EF4-FFF2-40B4-BE49-F238E27FC236}">
                <a16:creationId xmlns:a16="http://schemas.microsoft.com/office/drawing/2014/main" id="{D0F8781A-6EB8-6249-B881-7078A0D89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4994" name="Rectangle 2">
            <a:extLst>
              <a:ext uri="{FF2B5EF4-FFF2-40B4-BE49-F238E27FC236}">
                <a16:creationId xmlns:a16="http://schemas.microsoft.com/office/drawing/2014/main" id="{EE285575-418C-7E40-9E6C-FC937D4DA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92995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2125F-02AC-AD43-B0EF-7D6998856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A648C-82E7-4045-A054-7BE75CDA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ECD7A27-4871-D345-AD87-57851F60786E}" type="slidenum">
              <a:rPr lang="pt-BR" altLang="pt-BR" sz="1400">
                <a:latin typeface="Arial" panose="020B0604020202020204" pitchFamily="34" charset="0"/>
              </a:rPr>
              <a:pPr eaLnBrk="1" hangingPunct="1"/>
              <a:t>140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7F5EB-12BA-DE4B-96D7-E47E67F3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pic>
        <p:nvPicPr>
          <p:cNvPr id="283652" name="Picture 4">
            <a:extLst>
              <a:ext uri="{FF2B5EF4-FFF2-40B4-BE49-F238E27FC236}">
                <a16:creationId xmlns:a16="http://schemas.microsoft.com/office/drawing/2014/main" id="{C625EF49-DBCB-1C4F-8233-49CC9F3D9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6336"/>
            <a:ext cx="9144000" cy="642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3653" name="Rectangle 5">
            <a:extLst>
              <a:ext uri="{FF2B5EF4-FFF2-40B4-BE49-F238E27FC236}">
                <a16:creationId xmlns:a16="http://schemas.microsoft.com/office/drawing/2014/main" id="{F51E0220-2F90-A443-96DF-07B4023BB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0550" y="188913"/>
            <a:ext cx="1187450" cy="792162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9398111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DB139-DAF4-4040-9CA5-1FD26F2A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1FB3E-3743-D140-8FA2-14CB6B1F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80AB5EF-AC5D-0243-A24E-4613F924DC46}" type="slidenum">
              <a:rPr lang="pt-BR" altLang="pt-BR" sz="1400">
                <a:latin typeface="Arial" panose="020B0604020202020204" pitchFamily="34" charset="0"/>
              </a:rPr>
              <a:pPr eaLnBrk="1" hangingPunct="1"/>
              <a:t>141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2F738-06A0-5940-A0EF-845D2344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pic>
        <p:nvPicPr>
          <p:cNvPr id="284676" name="Picture 4">
            <a:extLst>
              <a:ext uri="{FF2B5EF4-FFF2-40B4-BE49-F238E27FC236}">
                <a16:creationId xmlns:a16="http://schemas.microsoft.com/office/drawing/2014/main" id="{21A1D9F2-89AD-6D45-B0DF-7934748AD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1" y="0"/>
            <a:ext cx="8766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4501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C00DD-693A-BE4D-BA89-14A07AF3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31E0A-F0F5-3743-9ED0-5920D6E7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D38F496-D23A-0C46-9E0B-53286662AD07}" type="slidenum">
              <a:rPr lang="pt-BR" altLang="pt-BR" sz="1400">
                <a:latin typeface="Arial" panose="020B0604020202020204" pitchFamily="34" charset="0"/>
              </a:rPr>
              <a:pPr eaLnBrk="1" hangingPunct="1"/>
              <a:t>142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57114-B6D5-0C4F-8651-E3F87D24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pic>
        <p:nvPicPr>
          <p:cNvPr id="285700" name="Picture 4">
            <a:extLst>
              <a:ext uri="{FF2B5EF4-FFF2-40B4-BE49-F238E27FC236}">
                <a16:creationId xmlns:a16="http://schemas.microsoft.com/office/drawing/2014/main" id="{287262DA-FD72-7546-96BE-02AB83899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0"/>
            <a:ext cx="8572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6486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DD831-DEF7-4D40-9991-8106C1B54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32F1C-57B1-2D48-97C9-373A7BCD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AE257A3-B46A-414D-A711-C73638E983E1}" type="slidenum">
              <a:rPr lang="pt-BR" altLang="pt-BR" sz="1400">
                <a:latin typeface="Arial" panose="020B0604020202020204" pitchFamily="34" charset="0"/>
              </a:rPr>
              <a:pPr eaLnBrk="1" hangingPunct="1"/>
              <a:t>143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17075-1A04-4F41-BA21-DE5F78D7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pic>
        <p:nvPicPr>
          <p:cNvPr id="286724" name="Picture 4">
            <a:extLst>
              <a:ext uri="{FF2B5EF4-FFF2-40B4-BE49-F238E27FC236}">
                <a16:creationId xmlns:a16="http://schemas.microsoft.com/office/drawing/2014/main" id="{DB4E038A-B970-8B4B-9A08-12BA97F4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"/>
            <a:ext cx="9144000" cy="622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25" name="Rectangle 5">
            <a:extLst>
              <a:ext uri="{FF2B5EF4-FFF2-40B4-BE49-F238E27FC236}">
                <a16:creationId xmlns:a16="http://schemas.microsoft.com/office/drawing/2014/main" id="{E21A96C9-3566-0944-B8BC-4DE6C6C49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6088" y="260350"/>
            <a:ext cx="1331912" cy="865188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091843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5DAA7-9192-454D-AC3D-3DF5DD0D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23C30-A443-4544-9474-5FF9AC3BD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6EDA99F-BDFF-0A4A-8B67-499110AB86F6}" type="slidenum">
              <a:rPr lang="pt-BR" altLang="pt-BR" sz="1400">
                <a:latin typeface="Arial" panose="020B0604020202020204" pitchFamily="34" charset="0"/>
              </a:rPr>
              <a:pPr eaLnBrk="1" hangingPunct="1"/>
              <a:t>144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6467A-7E5D-1E47-AE74-5965A1DF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pic>
        <p:nvPicPr>
          <p:cNvPr id="287748" name="Picture 4">
            <a:extLst>
              <a:ext uri="{FF2B5EF4-FFF2-40B4-BE49-F238E27FC236}">
                <a16:creationId xmlns:a16="http://schemas.microsoft.com/office/drawing/2014/main" id="{ABB7277C-5B76-334B-94D3-0514679F9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026"/>
            <a:ext cx="9144000" cy="673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5525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1600A-3462-744D-830E-FE31DED3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FA5AC-A6FC-6340-AA41-15932EBA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14D2523-4AFC-1D45-9952-DDD3925E78C5}" type="slidenum">
              <a:rPr lang="pt-BR" altLang="pt-BR" sz="1400">
                <a:latin typeface="Arial" panose="020B0604020202020204" pitchFamily="34" charset="0"/>
              </a:rPr>
              <a:pPr eaLnBrk="1" hangingPunct="1"/>
              <a:t>145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3A8D1-2185-3041-B0AF-4075363A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pic>
        <p:nvPicPr>
          <p:cNvPr id="288772" name="Picture 4">
            <a:extLst>
              <a:ext uri="{FF2B5EF4-FFF2-40B4-BE49-F238E27FC236}">
                <a16:creationId xmlns:a16="http://schemas.microsoft.com/office/drawing/2014/main" id="{C3A15831-2EEC-B74D-AB36-07BD1D95F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1" y="0"/>
            <a:ext cx="8893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041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F943B-4F7A-6B48-A4B9-97302BF4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10C05-8645-A541-AF92-A707225D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1F534F4-0589-9A41-B8CF-C6A55DDB1B94}" type="slidenum">
              <a:rPr lang="pt-BR" altLang="pt-BR" sz="1400">
                <a:latin typeface="Arial" panose="020B0604020202020204" pitchFamily="34" charset="0"/>
              </a:rPr>
              <a:pPr eaLnBrk="1" hangingPunct="1"/>
              <a:t>146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E0062-91BA-8345-8A3F-D9195FC0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pic>
        <p:nvPicPr>
          <p:cNvPr id="289796" name="Picture 4">
            <a:extLst>
              <a:ext uri="{FF2B5EF4-FFF2-40B4-BE49-F238E27FC236}">
                <a16:creationId xmlns:a16="http://schemas.microsoft.com/office/drawing/2014/main" id="{30FC97E5-DBF0-5A4E-B9E6-D4EF63CFA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1" y="0"/>
            <a:ext cx="84629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1009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BA6B8-6F82-4A49-9796-77A7EFC15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B367F-A72B-6F42-BEFB-0EE77BD3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BB472E7-1979-7B4D-8247-CAF02799EEEA}" type="slidenum">
              <a:rPr lang="pt-BR" altLang="pt-BR" sz="1400">
                <a:latin typeface="Arial" panose="020B0604020202020204" pitchFamily="34" charset="0"/>
              </a:rPr>
              <a:pPr eaLnBrk="1" hangingPunct="1"/>
              <a:t>147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63225-972D-6048-B43B-4C597F4A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pic>
        <p:nvPicPr>
          <p:cNvPr id="290820" name="Picture 4">
            <a:extLst>
              <a:ext uri="{FF2B5EF4-FFF2-40B4-BE49-F238E27FC236}">
                <a16:creationId xmlns:a16="http://schemas.microsoft.com/office/drawing/2014/main" id="{B8D81055-E0EF-0F4C-A2EE-CF0F68F12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8641"/>
            <a:ext cx="9144000" cy="65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642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0ABEF2-A390-CE44-A445-851F0DC1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>
                <a:latin typeface="Arial" charset="0"/>
                <a:ea typeface="ＭＳ Ｐゴシック" charset="0"/>
              </a:rPr>
              <a:t>Prof. Anselmo C. de Paiva - DEINF-UFMA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492CA-F293-1541-8224-84715418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666AB82-9756-B640-8A19-12B29D8BF9AD}" type="slidenum">
              <a:rPr lang="pt-BR" altLang="pt-BR" sz="1400">
                <a:latin typeface="Arial" panose="020B0604020202020204" pitchFamily="34" charset="0"/>
              </a:rPr>
              <a:pPr eaLnBrk="1" hangingPunct="1"/>
              <a:t>148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55B5C-2165-0A44-B595-1B298CF7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List </a:t>
            </a:r>
            <a:r>
              <a:rPr lang="en-US">
                <a:cs typeface="+mj-cs"/>
              </a:rPr>
              <a:t>Of Faces</a:t>
            </a:r>
          </a:p>
        </p:txBody>
      </p:sp>
      <p:pic>
        <p:nvPicPr>
          <p:cNvPr id="291844" name="Picture 4">
            <a:extLst>
              <a:ext uri="{FF2B5EF4-FFF2-40B4-BE49-F238E27FC236}">
                <a16:creationId xmlns:a16="http://schemas.microsoft.com/office/drawing/2014/main" id="{3FE6F1C8-1F40-2546-AA1E-AB4FFA75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580852"/>
            <a:ext cx="74803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6351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16375-725E-974E-B8F2-F8F641417D3A}"/>
              </a:ext>
            </a:extLst>
          </p:cNvPr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600201"/>
            <a:ext cx="8229600" cy="4924425"/>
          </a:xfrm>
          <a:ln w="3175"/>
        </p:spPr>
        <p:txBody>
          <a:bodyPr/>
          <a:lstStyle/>
          <a:p>
            <a:pPr>
              <a:defRPr/>
            </a:pPr>
            <a:r>
              <a:rPr lang="en-US" sz="2400" dirty="0"/>
              <a:t>Most common representation of shape in 3D</a:t>
            </a:r>
          </a:p>
          <a:p>
            <a:pPr>
              <a:defRPr/>
            </a:pPr>
            <a:r>
              <a:rPr lang="en-US" sz="2400" dirty="0"/>
              <a:t>All vertices of triangle are guaranteed to lie in one plane (not true for other polygons)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/>
              <a:t>Uniformity makes it easy to perform mesh operations such as subdivision, simplification, transformation etc.</a:t>
            </a:r>
          </a:p>
          <a:p>
            <a:pPr>
              <a:defRPr/>
            </a:pPr>
            <a:r>
              <a:rPr lang="en-US" sz="2400" dirty="0"/>
              <a:t>Many different ways to represent triangular meshes</a:t>
            </a:r>
          </a:p>
          <a:p>
            <a:pPr marL="0" indent="0">
              <a:buNone/>
              <a:defRPr/>
            </a:pPr>
            <a:endParaRPr lang="en-US" sz="2400" dirty="0"/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AC9F5-0311-944F-87E3-0A87EE891F0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Triangle Meshes</a:t>
            </a:r>
          </a:p>
        </p:txBody>
      </p:sp>
      <p:pic>
        <p:nvPicPr>
          <p:cNvPr id="292867" name="Picture 2" descr="File:Dolphin triangle mesh.png">
            <a:extLst>
              <a:ext uri="{FF2B5EF4-FFF2-40B4-BE49-F238E27FC236}">
                <a16:creationId xmlns:a16="http://schemas.microsoft.com/office/drawing/2014/main" id="{215667CF-5E38-9F46-B2D9-16B8322BC5F8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4745038"/>
            <a:ext cx="3352800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188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>
            <a:extLst>
              <a:ext uri="{FF2B5EF4-FFF2-40B4-BE49-F238E27FC236}">
                <a16:creationId xmlns:a16="http://schemas.microsoft.com/office/drawing/2014/main" id="{46DF83D9-4AA7-F94E-AAE5-3163A5530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7042" name="Rectangle 2">
            <a:extLst>
              <a:ext uri="{FF2B5EF4-FFF2-40B4-BE49-F238E27FC236}">
                <a16:creationId xmlns:a16="http://schemas.microsoft.com/office/drawing/2014/main" id="{2380817D-F2B9-CE4D-9726-0218405B6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263947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99C43-3D4A-A746-B3CA-711A94EA935F}"/>
              </a:ext>
            </a:extLst>
          </p:cNvPr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558925" y="1581150"/>
            <a:ext cx="4618038" cy="4800600"/>
          </a:xfrm>
          <a:ln w="3175"/>
        </p:spPr>
        <p:txBody>
          <a:bodyPr/>
          <a:lstStyle/>
          <a:p>
            <a:r>
              <a:rPr lang="en-US" altLang="pt-BR" sz="1800" dirty="0">
                <a:ea typeface="ＭＳ Ｐゴシック" panose="020B0600070205080204" pitchFamily="34" charset="-128"/>
              </a:rPr>
              <a:t>Vertex and face tables, analogous to 2D vertex and edge tables</a:t>
            </a:r>
          </a:p>
          <a:p>
            <a:r>
              <a:rPr lang="en-US" altLang="pt-BR" sz="1800" dirty="0">
                <a:ea typeface="ＭＳ Ｐゴシック" panose="020B0600070205080204" pitchFamily="34" charset="-128"/>
              </a:rPr>
              <a:t>Each vertex listed once, triangles listed as ordered triplets of indices into the vertex table</a:t>
            </a:r>
          </a:p>
          <a:p>
            <a:pPr lvl="1"/>
            <a:r>
              <a:rPr lang="en-US" altLang="pt-BR" sz="1600" dirty="0">
                <a:ea typeface="ＭＳ Ｐゴシック" panose="020B0600070205080204" pitchFamily="34" charset="-128"/>
              </a:rPr>
              <a:t>Edges inferred from triangles</a:t>
            </a:r>
          </a:p>
          <a:p>
            <a:pPr lvl="1"/>
            <a:r>
              <a:rPr lang="en-US" altLang="pt-BR" sz="1600" dirty="0">
                <a:ea typeface="ＭＳ Ｐゴシック" panose="020B0600070205080204" pitchFamily="34" charset="-128"/>
              </a:rPr>
              <a:t>It</a:t>
            </a:r>
            <a:r>
              <a:rPr lang="en-US" altLang="en-US" sz="1600" dirty="0">
                <a:ea typeface="ＭＳ Ｐゴシック" panose="020B0600070205080204" pitchFamily="34" charset="-128"/>
              </a:rPr>
              <a:t>’</a:t>
            </a:r>
            <a:r>
              <a:rPr lang="en-US" altLang="pt-BR" sz="1600" dirty="0">
                <a:ea typeface="ＭＳ Ｐゴシック" panose="020B0600070205080204" pitchFamily="34" charset="-128"/>
              </a:rPr>
              <a:t>s often useful to store associated faces with vertices  (i.e. computing </a:t>
            </a:r>
            <a:r>
              <a:rPr lang="en-US" altLang="pt-BR" sz="1600" dirty="0" err="1">
                <a:ea typeface="ＭＳ Ｐゴシック" panose="020B0600070205080204" pitchFamily="34" charset="-128"/>
              </a:rPr>
              <a:t>normals</a:t>
            </a:r>
            <a:r>
              <a:rPr lang="en-US" altLang="pt-BR" sz="1600" dirty="0">
                <a:ea typeface="ＭＳ Ｐゴシック" panose="020B0600070205080204" pitchFamily="34" charset="-128"/>
              </a:rPr>
              <a:t>: vertex normal average of surrounding face </a:t>
            </a:r>
            <a:r>
              <a:rPr lang="en-US" altLang="pt-BR" sz="1600" dirty="0" err="1">
                <a:ea typeface="ＭＳ Ｐゴシック" panose="020B0600070205080204" pitchFamily="34" charset="-128"/>
              </a:rPr>
              <a:t>normals</a:t>
            </a:r>
            <a:r>
              <a:rPr lang="en-US" altLang="pt-BR" sz="1600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pt-BR" sz="1800" dirty="0">
                <a:ea typeface="ＭＳ Ｐゴシック" panose="020B0600070205080204" pitchFamily="34" charset="-128"/>
              </a:rPr>
              <a:t>Vertices listed in counter clockwise order in face table.</a:t>
            </a:r>
          </a:p>
          <a:p>
            <a:pPr lvl="1"/>
            <a:r>
              <a:rPr lang="en-US" altLang="pt-BR" sz="1600" dirty="0">
                <a:ea typeface="ＭＳ Ｐゴシック" panose="020B0600070205080204" pitchFamily="34" charset="-128"/>
              </a:rPr>
              <a:t>No longer just because of convention.  CCW order differentiates front and back of face</a:t>
            </a:r>
          </a:p>
          <a:p>
            <a:pPr>
              <a:buFontTx/>
              <a:buNone/>
            </a:pPr>
            <a:endParaRPr lang="en-US" altLang="pt-BR" sz="1800" dirty="0">
              <a:ea typeface="ＭＳ Ｐゴシック" panose="020B060007020508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B6081-471A-6F4E-BC5D-72ACFAF40FBA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pc="-150" dirty="0"/>
              <a:t>Triangular Mesh Representation</a:t>
            </a:r>
          </a:p>
        </p:txBody>
      </p:sp>
      <p:pic>
        <p:nvPicPr>
          <p:cNvPr id="294915" name="Picture 4">
            <a:extLst>
              <a:ext uri="{FF2B5EF4-FFF2-40B4-BE49-F238E27FC236}">
                <a16:creationId xmlns:a16="http://schemas.microsoft.com/office/drawing/2014/main" id="{4AACA25D-584E-B34F-8585-EFFFDAC1D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9" y="1628776"/>
            <a:ext cx="4167187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813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>
            <a:extLst>
              <a:ext uri="{FF2B5EF4-FFF2-40B4-BE49-F238E27FC236}">
                <a16:creationId xmlns:a16="http://schemas.microsoft.com/office/drawing/2014/main" id="{1940DFAD-B352-2146-9E36-2C01E209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Kinds of Graphics Software</a:t>
            </a:r>
          </a:p>
        </p:txBody>
      </p:sp>
      <p:sp>
        <p:nvSpPr>
          <p:cNvPr id="110594" name="Content Placeholder 2">
            <a:extLst>
              <a:ext uri="{FF2B5EF4-FFF2-40B4-BE49-F238E27FC236}">
                <a16:creationId xmlns:a16="http://schemas.microsoft.com/office/drawing/2014/main" id="{5567C833-C127-FB44-B30D-08651BB30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Photoshop, Illustrator, etc.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3D Modeling (CAD, animation)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Rendering (ray tracing, radiosity)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Animation tools</a:t>
            </a:r>
          </a:p>
          <a:p>
            <a:r>
              <a:rPr lang="en-US" altLang="pt-BR" sz="2600">
                <a:ea typeface="ＭＳ Ｐゴシック" panose="020B0600070205080204" pitchFamily="34" charset="-128"/>
              </a:rPr>
              <a:t>Graphics programming APIs (OpenGL, DirectX)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Scene graph libraries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Game engines</a:t>
            </a:r>
          </a:p>
          <a:p>
            <a:endParaRPr lang="en-US" altLang="pt-B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234894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>
            <a:extLst>
              <a:ext uri="{FF2B5EF4-FFF2-40B4-BE49-F238E27FC236}">
                <a16:creationId xmlns:a16="http://schemas.microsoft.com/office/drawing/2014/main" id="{F69B7564-B4A9-DB4F-BF7E-BE2BE1B4B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9090" name="Rectangle 2">
            <a:extLst>
              <a:ext uri="{FF2B5EF4-FFF2-40B4-BE49-F238E27FC236}">
                <a16:creationId xmlns:a16="http://schemas.microsoft.com/office/drawing/2014/main" id="{AA112521-950C-DE44-A504-A4A7A1851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14541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DA5C6EE4-4003-F241-B111-28846165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1138" name="Rectangle 2">
            <a:extLst>
              <a:ext uri="{FF2B5EF4-FFF2-40B4-BE49-F238E27FC236}">
                <a16:creationId xmlns:a16="http://schemas.microsoft.com/office/drawing/2014/main" id="{E4B918E4-465F-E040-A7CC-D7A8BAFA7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91102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>
            <a:extLst>
              <a:ext uri="{FF2B5EF4-FFF2-40B4-BE49-F238E27FC236}">
                <a16:creationId xmlns:a16="http://schemas.microsoft.com/office/drawing/2014/main" id="{F31DED8F-70C8-344A-8DB5-C005447D3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3186" name="Rectangle 2">
            <a:extLst>
              <a:ext uri="{FF2B5EF4-FFF2-40B4-BE49-F238E27FC236}">
                <a16:creationId xmlns:a16="http://schemas.microsoft.com/office/drawing/2014/main" id="{9AE3CE0B-E1BC-9644-B3A8-B1834F14C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500343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A2455925-F1C9-6F4C-B3D6-8EDB55AF5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5234" name="Rectangle 2">
            <a:extLst>
              <a:ext uri="{FF2B5EF4-FFF2-40B4-BE49-F238E27FC236}">
                <a16:creationId xmlns:a16="http://schemas.microsoft.com/office/drawing/2014/main" id="{1D9B2766-5222-3A4E-8B28-8B88D0BCC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79342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04523EF2-241A-6A4E-8D0C-6F680DAB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1668EFA1-E6D9-C543-832D-A5CA26943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538" y="2846389"/>
            <a:ext cx="8686800" cy="2670175"/>
          </a:xfrm>
        </p:spPr>
        <p:txBody>
          <a:bodyPr/>
          <a:lstStyle/>
          <a:p>
            <a:pPr marL="0" indent="0">
              <a:buNone/>
            </a:pPr>
            <a:r>
              <a:rPr lang="en-US" altLang="pt-BR" sz="4000" dirty="0">
                <a:ea typeface="ＭＳ Ｐゴシック" panose="020B0600070205080204" pitchFamily="34" charset="-128"/>
              </a:rPr>
              <a:t>What is graphic about?</a:t>
            </a:r>
          </a:p>
        </p:txBody>
      </p:sp>
    </p:spTree>
    <p:extLst>
      <p:ext uri="{BB962C8B-B14F-4D97-AF65-F5344CB8AC3E}">
        <p14:creationId xmlns:p14="http://schemas.microsoft.com/office/powerpoint/2010/main" val="2117786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133BEC81-49CD-D04E-B44F-97765F52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7282" name="Rectangle 2">
            <a:extLst>
              <a:ext uri="{FF2B5EF4-FFF2-40B4-BE49-F238E27FC236}">
                <a16:creationId xmlns:a16="http://schemas.microsoft.com/office/drawing/2014/main" id="{2D8D4F89-5B00-704A-836B-1C1330989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27850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>
            <a:extLst>
              <a:ext uri="{FF2B5EF4-FFF2-40B4-BE49-F238E27FC236}">
                <a16:creationId xmlns:a16="http://schemas.microsoft.com/office/drawing/2014/main" id="{D1B395B4-D862-8645-B217-0358E99B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9330" name="Rectangle 2">
            <a:extLst>
              <a:ext uri="{FF2B5EF4-FFF2-40B4-BE49-F238E27FC236}">
                <a16:creationId xmlns:a16="http://schemas.microsoft.com/office/drawing/2014/main" id="{55AB0EB3-5CCF-624F-8F80-12B5D1E7C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85034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773E93BC-F35C-4546-9A16-ADD409358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1378" name="Rectangle 2">
            <a:extLst>
              <a:ext uri="{FF2B5EF4-FFF2-40B4-BE49-F238E27FC236}">
                <a16:creationId xmlns:a16="http://schemas.microsoft.com/office/drawing/2014/main" id="{AAA2C56F-7EE5-0C40-86E5-321EE44E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51537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>
            <a:extLst>
              <a:ext uri="{FF2B5EF4-FFF2-40B4-BE49-F238E27FC236}">
                <a16:creationId xmlns:a16="http://schemas.microsoft.com/office/drawing/2014/main" id="{8F57FD86-82A1-794D-B1B8-21E38E23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3426" name="Rectangle 2">
            <a:extLst>
              <a:ext uri="{FF2B5EF4-FFF2-40B4-BE49-F238E27FC236}">
                <a16:creationId xmlns:a16="http://schemas.microsoft.com/office/drawing/2014/main" id="{98701D82-7306-ED45-9788-8D90B6267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682126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>
            <a:extLst>
              <a:ext uri="{FF2B5EF4-FFF2-40B4-BE49-F238E27FC236}">
                <a16:creationId xmlns:a16="http://schemas.microsoft.com/office/drawing/2014/main" id="{BB41A0ED-FC8C-464A-9E8F-CB6927141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5474" name="Rectangle 2">
            <a:extLst>
              <a:ext uri="{FF2B5EF4-FFF2-40B4-BE49-F238E27FC236}">
                <a16:creationId xmlns:a16="http://schemas.microsoft.com/office/drawing/2014/main" id="{69D69184-2061-8644-8777-40A26D972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40268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36A4EB9E-8275-ED4C-A886-304144446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7522" name="Rectangle 2">
            <a:extLst>
              <a:ext uri="{FF2B5EF4-FFF2-40B4-BE49-F238E27FC236}">
                <a16:creationId xmlns:a16="http://schemas.microsoft.com/office/drawing/2014/main" id="{A8988D5B-54DF-2B4E-8591-62397305D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453189"/>
            <a:ext cx="4572000" cy="5048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7B3ABEC5-E4E5-6748-918A-47DE83C73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6453189"/>
            <a:ext cx="4572000" cy="5048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33883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>
            <a:extLst>
              <a:ext uri="{FF2B5EF4-FFF2-40B4-BE49-F238E27FC236}">
                <a16:creationId xmlns:a16="http://schemas.microsoft.com/office/drawing/2014/main" id="{878E4C31-DB3C-0A47-ABC0-1A04C78A3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Aspects of Graphics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016D260C-F940-A641-842C-9D7848C0F2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Design vs. Programming</a:t>
            </a:r>
          </a:p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Interactive vs. Photorealistic </a:t>
            </a:r>
          </a:p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2D vs. 3D</a:t>
            </a:r>
          </a:p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Graphics vs. image processing vs. user interfaces</a:t>
            </a:r>
          </a:p>
          <a:p>
            <a:pPr eaLnBrk="1" hangingPunct="1"/>
            <a:endParaRPr lang="en-US" altLang="pt-B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6961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D947B62E-DAB6-3F45-9EAC-830B2FE1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D7F44E-AE86-4A4F-9249-71CAA3EFB81D}" type="slidenum">
              <a:rPr lang="en-US" altLang="pt-BR" sz="1400">
                <a:latin typeface="Arial" panose="020B0604020202020204" pitchFamily="34" charset="0"/>
              </a:rPr>
              <a:pPr eaLnBrk="1" hangingPunct="1"/>
              <a:t>27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sp>
        <p:nvSpPr>
          <p:cNvPr id="114690" name="Rectangle 4">
            <a:extLst>
              <a:ext uri="{FF2B5EF4-FFF2-40B4-BE49-F238E27FC236}">
                <a16:creationId xmlns:a16="http://schemas.microsoft.com/office/drawing/2014/main" id="{6ECA5002-8517-9B4E-8D2C-CE2FD35226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582613"/>
            <a:ext cx="8915400" cy="685800"/>
          </a:xfrm>
        </p:spPr>
        <p:txBody>
          <a:bodyPr>
            <a:normAutofit fontScale="90000"/>
          </a:bodyPr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Forces Driving Improvements in Computer Graphics</a:t>
            </a:r>
          </a:p>
        </p:txBody>
      </p:sp>
      <p:sp>
        <p:nvSpPr>
          <p:cNvPr id="76805" name="AutoShape 5">
            <a:extLst>
              <a:ext uri="{FF2B5EF4-FFF2-40B4-BE49-F238E27FC236}">
                <a16:creationId xmlns:a16="http://schemas.microsoft.com/office/drawing/2014/main" id="{FBBD4046-AB15-E64B-9094-14F4B289C47E}"/>
              </a:ext>
            </a:extLst>
          </p:cNvPr>
          <p:cNvSpPr>
            <a:spLocks noChangeArrowheads="1"/>
          </p:cNvSpPr>
          <p:nvPr/>
        </p:nvSpPr>
        <p:spPr bwMode="auto">
          <a:xfrm rot="-5390383">
            <a:off x="5171282" y="3964782"/>
            <a:ext cx="1576387" cy="1250950"/>
          </a:xfrm>
          <a:custGeom>
            <a:avLst/>
            <a:gdLst>
              <a:gd name="T0" fmla="*/ 1182290 w 21600"/>
              <a:gd name="T1" fmla="*/ 0 h 21600"/>
              <a:gd name="T2" fmla="*/ 0 w 21600"/>
              <a:gd name="T3" fmla="*/ 625475 h 21600"/>
              <a:gd name="T4" fmla="*/ 1182290 w 21600"/>
              <a:gd name="T5" fmla="*/ 1250950 h 21600"/>
              <a:gd name="T6" fmla="*/ 1576387 w 21600"/>
              <a:gd name="T7" fmla="*/ 62547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06" name="Text Box 6">
            <a:extLst>
              <a:ext uri="{FF2B5EF4-FFF2-40B4-BE49-F238E27FC236}">
                <a16:creationId xmlns:a16="http://schemas.microsoft.com/office/drawing/2014/main" id="{B0A07A25-50C1-5141-BE1B-76ED27D46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454650"/>
            <a:ext cx="3155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Human desire for Visual</a:t>
            </a:r>
          </a:p>
          <a:p>
            <a:pPr algn="ctr">
              <a:defRPr/>
            </a:pP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Intuition and Entertainment</a:t>
            </a:r>
          </a:p>
        </p:txBody>
      </p:sp>
      <p:sp>
        <p:nvSpPr>
          <p:cNvPr id="76807" name="AutoShape 7">
            <a:extLst>
              <a:ext uri="{FF2B5EF4-FFF2-40B4-BE49-F238E27FC236}">
                <a16:creationId xmlns:a16="http://schemas.microsoft.com/office/drawing/2014/main" id="{45572FDF-004B-6346-9AAE-717914BB8D41}"/>
              </a:ext>
            </a:extLst>
          </p:cNvPr>
          <p:cNvSpPr>
            <a:spLocks noChangeArrowheads="1"/>
          </p:cNvSpPr>
          <p:nvPr/>
        </p:nvSpPr>
        <p:spPr bwMode="auto">
          <a:xfrm rot="1506931">
            <a:off x="2622551" y="2025651"/>
            <a:ext cx="2233613" cy="879475"/>
          </a:xfrm>
          <a:custGeom>
            <a:avLst/>
            <a:gdLst>
              <a:gd name="T0" fmla="*/ 1675210 w 21600"/>
              <a:gd name="T1" fmla="*/ 0 h 21600"/>
              <a:gd name="T2" fmla="*/ 0 w 21600"/>
              <a:gd name="T3" fmla="*/ 439738 h 21600"/>
              <a:gd name="T4" fmla="*/ 1675210 w 21600"/>
              <a:gd name="T5" fmla="*/ 879475 h 21600"/>
              <a:gd name="T6" fmla="*/ 2233613 w 21600"/>
              <a:gd name="T7" fmla="*/ 43973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08" name="Text Box 8">
            <a:extLst>
              <a:ext uri="{FF2B5EF4-FFF2-40B4-BE49-F238E27FC236}">
                <a16:creationId xmlns:a16="http://schemas.microsoft.com/office/drawing/2014/main" id="{29E62C98-D545-D147-87E1-23030FC72A34}"/>
              </a:ext>
            </a:extLst>
          </p:cNvPr>
          <p:cNvSpPr txBox="1">
            <a:spLocks noChangeArrowheads="1"/>
          </p:cNvSpPr>
          <p:nvPr/>
        </p:nvSpPr>
        <p:spPr bwMode="auto">
          <a:xfrm rot="1492917">
            <a:off x="2209800" y="2711450"/>
            <a:ext cx="17081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Embarrassing</a:t>
            </a:r>
            <a:br>
              <a:rPr lang="en-US" b="1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Parallelism of</a:t>
            </a:r>
          </a:p>
          <a:p>
            <a:pPr algn="ctr">
              <a:defRPr/>
            </a:pP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Graphics</a:t>
            </a:r>
          </a:p>
        </p:txBody>
      </p:sp>
      <p:sp>
        <p:nvSpPr>
          <p:cNvPr id="76809" name="AutoShape 9">
            <a:extLst>
              <a:ext uri="{FF2B5EF4-FFF2-40B4-BE49-F238E27FC236}">
                <a16:creationId xmlns:a16="http://schemas.microsoft.com/office/drawing/2014/main" id="{97FBCE4C-EA8F-1041-B131-AB2A3F3D08FB}"/>
              </a:ext>
            </a:extLst>
          </p:cNvPr>
          <p:cNvSpPr>
            <a:spLocks noChangeArrowheads="1"/>
          </p:cNvSpPr>
          <p:nvPr/>
        </p:nvSpPr>
        <p:spPr bwMode="auto">
          <a:xfrm rot="20257170" flipH="1">
            <a:off x="7086600" y="2025651"/>
            <a:ext cx="2236788" cy="881063"/>
          </a:xfrm>
          <a:custGeom>
            <a:avLst/>
            <a:gdLst>
              <a:gd name="T0" fmla="*/ 1677591 w 21600"/>
              <a:gd name="T1" fmla="*/ 0 h 21600"/>
              <a:gd name="T2" fmla="*/ 0 w 21600"/>
              <a:gd name="T3" fmla="*/ 440532 h 21600"/>
              <a:gd name="T4" fmla="*/ 1677591 w 21600"/>
              <a:gd name="T5" fmla="*/ 881063 h 21600"/>
              <a:gd name="T6" fmla="*/ 2236788 w 21600"/>
              <a:gd name="T7" fmla="*/ 440532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3399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6810" name="Text Box 10">
            <a:extLst>
              <a:ext uri="{FF2B5EF4-FFF2-40B4-BE49-F238E27FC236}">
                <a16:creationId xmlns:a16="http://schemas.microsoft.com/office/drawing/2014/main" id="{F3BB1D2F-C293-4240-B7C3-2202D593ADB1}"/>
              </a:ext>
            </a:extLst>
          </p:cNvPr>
          <p:cNvSpPr txBox="1">
            <a:spLocks noChangeArrowheads="1"/>
          </p:cNvSpPr>
          <p:nvPr/>
        </p:nvSpPr>
        <p:spPr bwMode="auto">
          <a:xfrm rot="-1359309">
            <a:off x="7745414" y="2711450"/>
            <a:ext cx="21113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Increasing Semiconductor</a:t>
            </a:r>
          </a:p>
          <a:p>
            <a:pPr algn="ctr">
              <a:defRPr/>
            </a:pPr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Density</a:t>
            </a:r>
          </a:p>
        </p:txBody>
      </p:sp>
      <p:sp>
        <p:nvSpPr>
          <p:cNvPr id="76812" name="Rectangle 12">
            <a:extLst>
              <a:ext uri="{FF2B5EF4-FFF2-40B4-BE49-F238E27FC236}">
                <a16:creationId xmlns:a16="http://schemas.microsoft.com/office/drawing/2014/main" id="{3B71EE45-5B66-074D-BEA2-773C92EE8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1" y="4267201"/>
            <a:ext cx="2151063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5B5B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rgbClr val="5B5BFF"/>
                </a:solidFill>
                <a:latin typeface="Arial" charset="0"/>
                <a:ea typeface="ＭＳ Ｐゴシック" charset="0"/>
                <a:cs typeface="ＭＳ Ｐゴシック" charset="0"/>
              </a:rPr>
              <a:t>Particularly the</a:t>
            </a:r>
          </a:p>
          <a:p>
            <a:pPr algn="ctr">
              <a:defRPr/>
            </a:pPr>
            <a:r>
              <a:rPr lang="en-US" sz="1600">
                <a:solidFill>
                  <a:srgbClr val="5B5BFF"/>
                </a:solidFill>
                <a:latin typeface="Arial" charset="0"/>
                <a:ea typeface="ＭＳ Ｐゴシック" charset="0"/>
                <a:cs typeface="ＭＳ Ｐゴシック" charset="0"/>
              </a:rPr>
              <a:t>hardware-amenable,</a:t>
            </a:r>
          </a:p>
          <a:p>
            <a:pPr algn="ctr">
              <a:defRPr/>
            </a:pPr>
            <a:r>
              <a:rPr lang="en-US" sz="1600">
                <a:solidFill>
                  <a:srgbClr val="5B5BFF"/>
                </a:solidFill>
                <a:latin typeface="Arial" charset="0"/>
                <a:ea typeface="ＭＳ Ｐゴシック" charset="0"/>
                <a:cs typeface="ＭＳ Ｐゴシック" charset="0"/>
              </a:rPr>
              <a:t>latency tolerant</a:t>
            </a:r>
          </a:p>
          <a:p>
            <a:pPr algn="ctr">
              <a:defRPr/>
            </a:pPr>
            <a:r>
              <a:rPr lang="en-US" sz="1600">
                <a:solidFill>
                  <a:srgbClr val="5B5BFF"/>
                </a:solidFill>
                <a:latin typeface="Arial" charset="0"/>
                <a:ea typeface="ＭＳ Ｐゴシック" charset="0"/>
                <a:cs typeface="ＭＳ Ｐゴシック" charset="0"/>
              </a:rPr>
              <a:t>nature of rasterization</a:t>
            </a:r>
          </a:p>
        </p:txBody>
      </p:sp>
      <p:cxnSp>
        <p:nvCxnSpPr>
          <p:cNvPr id="76813" name="AutoShape 13">
            <a:extLst>
              <a:ext uri="{FF2B5EF4-FFF2-40B4-BE49-F238E27FC236}">
                <a16:creationId xmlns:a16="http://schemas.microsoft.com/office/drawing/2014/main" id="{2D752B83-2E07-5746-9874-29D75D84CA2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176464" y="3892551"/>
            <a:ext cx="682625" cy="187325"/>
          </a:xfrm>
          <a:prstGeom prst="curvedConnector3">
            <a:avLst>
              <a:gd name="adj1" fmla="val 76278"/>
            </a:avLst>
          </a:prstGeom>
          <a:noFill/>
          <a:ln w="28575">
            <a:solidFill>
              <a:srgbClr val="5B5B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14" name="AutoShape 14">
            <a:extLst>
              <a:ext uri="{FF2B5EF4-FFF2-40B4-BE49-F238E27FC236}">
                <a16:creationId xmlns:a16="http://schemas.microsoft.com/office/drawing/2014/main" id="{384DB62F-0041-944F-9357-8BD49CA94B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24789" y="5516564"/>
            <a:ext cx="498475" cy="458787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5B5B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815" name="Rectangle 15">
            <a:extLst>
              <a:ext uri="{FF2B5EF4-FFF2-40B4-BE49-F238E27FC236}">
                <a16:creationId xmlns:a16="http://schemas.microsoft.com/office/drawing/2014/main" id="{0F960F80-103B-3C4C-8EB6-DA511E562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225" y="5943601"/>
            <a:ext cx="23177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5B5B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rgbClr val="5B5BFF"/>
                </a:solidFill>
                <a:latin typeface="Arial" charset="0"/>
                <a:ea typeface="ＭＳ Ｐゴシック" charset="0"/>
                <a:cs typeface="ＭＳ Ｐゴシック" charset="0"/>
              </a:rPr>
              <a:t>Particularly</a:t>
            </a:r>
          </a:p>
          <a:p>
            <a:pPr>
              <a:defRPr/>
            </a:pPr>
            <a:r>
              <a:rPr lang="en-US" sz="1600">
                <a:solidFill>
                  <a:srgbClr val="5B5BFF"/>
                </a:solidFill>
                <a:latin typeface="Arial" charset="0"/>
                <a:ea typeface="ＭＳ Ｐゴシック" charset="0"/>
                <a:cs typeface="ＭＳ Ｐゴシック" charset="0"/>
              </a:rPr>
              <a:t>interactive video games</a:t>
            </a:r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125909D2-9F76-284D-AAB6-AE1292EDE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1" y="2559050"/>
            <a:ext cx="19653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Computer</a:t>
            </a:r>
          </a:p>
          <a:p>
            <a:pPr>
              <a:defRPr/>
            </a:pPr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Graphics</a:t>
            </a:r>
          </a:p>
        </p:txBody>
      </p:sp>
      <p:cxnSp>
        <p:nvCxnSpPr>
          <p:cNvPr id="76818" name="AutoShape 18">
            <a:extLst>
              <a:ext uri="{FF2B5EF4-FFF2-40B4-BE49-F238E27FC236}">
                <a16:creationId xmlns:a16="http://schemas.microsoft.com/office/drawing/2014/main" id="{18F01ED5-A466-4247-AD4E-EEDD882F4CB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8474869" y="4434682"/>
            <a:ext cx="890588" cy="320675"/>
          </a:xfrm>
          <a:prstGeom prst="curvedConnector2">
            <a:avLst/>
          </a:prstGeom>
          <a:noFill/>
          <a:ln w="28575">
            <a:solidFill>
              <a:srgbClr val="5B5B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819" name="Rectangle 19">
            <a:extLst>
              <a:ext uri="{FF2B5EF4-FFF2-40B4-BE49-F238E27FC236}">
                <a16:creationId xmlns:a16="http://schemas.microsoft.com/office/drawing/2014/main" id="{C2E7ECD6-A6A5-2D40-8192-33347F7F3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626" y="4581526"/>
            <a:ext cx="9717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5B5B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600">
                <a:solidFill>
                  <a:srgbClr val="5B5BFF"/>
                </a:solidFill>
                <a:latin typeface="Arial" panose="020B0604020202020204" pitchFamily="34" charset="0"/>
              </a:rPr>
              <a:t>Moore</a:t>
            </a:r>
            <a:r>
              <a:rPr lang="ja-JP" altLang="en-US" sz="1600">
                <a:solidFill>
                  <a:srgbClr val="5B5BFF"/>
                </a:solidFill>
                <a:latin typeface="Arial" panose="020B0604020202020204" pitchFamily="34" charset="0"/>
              </a:rPr>
              <a:t>’</a:t>
            </a:r>
            <a:r>
              <a:rPr lang="en-US" altLang="ja-JP" sz="1600">
                <a:solidFill>
                  <a:srgbClr val="5B5BFF"/>
                </a:solidFill>
                <a:latin typeface="Arial" panose="020B0604020202020204" pitchFamily="34" charset="0"/>
              </a:rPr>
              <a:t>s</a:t>
            </a:r>
          </a:p>
          <a:p>
            <a:pPr eaLnBrk="1" hangingPunct="1"/>
            <a:r>
              <a:rPr lang="en-US" altLang="pt-BR" sz="1600">
                <a:solidFill>
                  <a:srgbClr val="5B5BFF"/>
                </a:solidFill>
                <a:latin typeface="Arial" panose="020B0604020202020204" pitchFamily="34" charset="0"/>
              </a:rPr>
              <a:t>Law</a:t>
            </a:r>
          </a:p>
        </p:txBody>
      </p:sp>
    </p:spTree>
    <p:extLst>
      <p:ext uri="{BB962C8B-B14F-4D97-AF65-F5344CB8AC3E}">
        <p14:creationId xmlns:p14="http://schemas.microsoft.com/office/powerpoint/2010/main" val="2629526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3">
            <a:extLst>
              <a:ext uri="{FF2B5EF4-FFF2-40B4-BE49-F238E27FC236}">
                <a16:creationId xmlns:a16="http://schemas.microsoft.com/office/drawing/2014/main" id="{D2407973-5B99-3D43-AF5D-03048F44A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Enabling Modern Computer Graphics </a:t>
            </a:r>
          </a:p>
        </p:txBody>
      </p:sp>
      <p:sp>
        <p:nvSpPr>
          <p:cNvPr id="115714" name="Content Placeholder 4">
            <a:extLst>
              <a:ext uri="{FF2B5EF4-FFF2-40B4-BE49-F238E27FC236}">
                <a16:creationId xmlns:a16="http://schemas.microsoft.com/office/drawing/2014/main" id="{4CC5E987-C8EA-5742-831B-039996D1E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pt-BR" sz="2400" dirty="0">
                <a:ea typeface="ＭＳ Ｐゴシック" panose="020B0600070205080204" pitchFamily="34" charset="-128"/>
              </a:rPr>
              <a:t>Hardware revolution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pt-BR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Moore</a:t>
            </a:r>
            <a:r>
              <a:rPr lang="en-US" altLang="en-US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pt-BR" sz="2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 Law: </a:t>
            </a:r>
            <a:r>
              <a:rPr lang="en-US" altLang="pt-BR" sz="2000" dirty="0">
                <a:ea typeface="ＭＳ Ｐゴシック" panose="020B0600070205080204" pitchFamily="34" charset="-128"/>
              </a:rPr>
              <a:t>every 12-18 months, computer power improves by factor of 2 in price / performance as feature size shrinks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pt-BR" sz="2000" dirty="0">
                <a:ea typeface="ＭＳ Ｐゴシック" panose="020B0600070205080204" pitchFamily="34" charset="-128"/>
              </a:rPr>
              <a:t>Significant advances in commodity graphics chips every 6 months vs. several years for general purpose CPUs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altLang="pt-BR" sz="1800" dirty="0">
                <a:ea typeface="ＭＳ Ｐゴシック" panose="020B0600070205080204" pitchFamily="34" charset="-128"/>
              </a:rPr>
              <a:t>NVIDIA GTX Titan Z… 8122 gigaflops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pt-BR" sz="2000" dirty="0">
                <a:ea typeface="ＭＳ Ｐゴシック" panose="020B0600070205080204" pitchFamily="34" charset="-128"/>
              </a:rPr>
              <a:t>Newest CPUs are 64-bit, 2, 4, 6, 8, or 10 core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altLang="pt-BR" sz="1800" dirty="0">
                <a:ea typeface="ＭＳ Ｐゴシック" panose="020B0600070205080204" pitchFamily="34" charset="-128"/>
              </a:rPr>
              <a:t>Intel Core i7 – consumer, up to 6 cores hyperthreaded to provide 12 threads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altLang="pt-BR" sz="1800" dirty="0">
                <a:ea typeface="ＭＳ Ｐゴシック" panose="020B0600070205080204" pitchFamily="34" charset="-128"/>
              </a:rPr>
              <a:t>Intel Haswell – industrial, 8 cores HT, 16 threads</a:t>
            </a:r>
          </a:p>
          <a:p>
            <a:endParaRPr lang="en-US" altLang="pt-BR" dirty="0">
              <a:ea typeface="ＭＳ Ｐゴシック" panose="020B0600070205080204" pitchFamily="34" charset="-128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46D76-5C3A-D84A-9F7E-17C75665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D21AD-E168-FF48-8283-E645F02AE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FF9339D-9729-8942-89C2-DF52E8908BED}" type="slidenum">
              <a:rPr lang="pt-BR" altLang="pt-BR" sz="1400">
                <a:latin typeface="Arial" panose="020B0604020202020204" pitchFamily="34" charset="0"/>
              </a:rPr>
              <a:pPr eaLnBrk="1" hangingPunct="1"/>
              <a:t>28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51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2">
            <a:extLst>
              <a:ext uri="{FF2B5EF4-FFF2-40B4-BE49-F238E27FC236}">
                <a16:creationId xmlns:a16="http://schemas.microsoft.com/office/drawing/2014/main" id="{0F67ADF4-F090-424E-B0CD-1DFBED286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Intelligence Chart</a:t>
            </a:r>
          </a:p>
        </p:txBody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CBD7064A-4316-AC42-89B9-183BDCF010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116737" name="Date Placeholder 3">
            <a:extLst>
              <a:ext uri="{FF2B5EF4-FFF2-40B4-BE49-F238E27FC236}">
                <a16:creationId xmlns:a16="http://schemas.microsoft.com/office/drawing/2014/main" id="{CC457788-186F-434A-A9CA-66E2314BFC7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16738" name="Slide Number Placeholder 4">
            <a:extLst>
              <a:ext uri="{FF2B5EF4-FFF2-40B4-BE49-F238E27FC236}">
                <a16:creationId xmlns:a16="http://schemas.microsoft.com/office/drawing/2014/main" id="{86977471-5EC2-1847-859F-27D349AB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2A3AF673-9923-3844-B21F-2CE9F4F5CD00}" type="slidenum">
              <a:rPr lang="en-US" altLang="pt-BR" sz="1400">
                <a:latin typeface="Arial" panose="020B0604020202020204" pitchFamily="34" charset="0"/>
              </a:rPr>
              <a:pPr eaLnBrk="1" hangingPunct="1"/>
              <a:t>29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pic>
        <p:nvPicPr>
          <p:cNvPr id="116741" name="Picture 4" descr="power_075">
            <a:extLst>
              <a:ext uri="{FF2B5EF4-FFF2-40B4-BE49-F238E27FC236}">
                <a16:creationId xmlns:a16="http://schemas.microsoft.com/office/drawing/2014/main" id="{5C09ADD7-5CAF-EC40-9E11-84488A2EE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24551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>
            <a:extLst>
              <a:ext uri="{FF2B5EF4-FFF2-40B4-BE49-F238E27FC236}">
                <a16:creationId xmlns:a16="http://schemas.microsoft.com/office/drawing/2014/main" id="{B00D3FC3-C0A4-834A-848F-4AEF5F80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2466" name="Rectangle 2">
            <a:extLst>
              <a:ext uri="{FF2B5EF4-FFF2-40B4-BE49-F238E27FC236}">
                <a16:creationId xmlns:a16="http://schemas.microsoft.com/office/drawing/2014/main" id="{1985BCB6-D523-1B41-A421-B4BF116F6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308725"/>
            <a:ext cx="9144000" cy="6492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35316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>
            <a:extLst>
              <a:ext uri="{FF2B5EF4-FFF2-40B4-BE49-F238E27FC236}">
                <a16:creationId xmlns:a16="http://schemas.microsoft.com/office/drawing/2014/main" id="{7FD78E86-C686-604F-9EA6-A1B88D90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118786" name="Content Placeholder 2">
            <a:extLst>
              <a:ext uri="{FF2B5EF4-FFF2-40B4-BE49-F238E27FC236}">
                <a16:creationId xmlns:a16="http://schemas.microsoft.com/office/drawing/2014/main" id="{55AD2B47-3604-064A-AADE-9FAB89AE0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6477000"/>
            <a:ext cx="8686800" cy="381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pt-BR" sz="1000">
                <a:ea typeface="ＭＳ Ｐゴシック" panose="020B0600070205080204" pitchFamily="34" charset="-128"/>
              </a:rPr>
              <a:t>http://web.sfc.keio.ac.jp/~rdv/keio/sfc/teaching/system-software/system-software-2008-prod/mooreslaw_graph2-intel.gif</a:t>
            </a:r>
          </a:p>
        </p:txBody>
      </p:sp>
      <p:pic>
        <p:nvPicPr>
          <p:cNvPr id="118787" name="Picture 5">
            <a:extLst>
              <a:ext uri="{FF2B5EF4-FFF2-40B4-BE49-F238E27FC236}">
                <a16:creationId xmlns:a16="http://schemas.microsoft.com/office/drawing/2014/main" id="{AE22E3DF-762E-8646-A730-006812320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6" y="369888"/>
            <a:ext cx="9128125" cy="610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219360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>
            <a:extLst>
              <a:ext uri="{FF2B5EF4-FFF2-40B4-BE49-F238E27FC236}">
                <a16:creationId xmlns:a16="http://schemas.microsoft.com/office/drawing/2014/main" id="{C4D84469-CF0F-CB48-A096-836C860B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4813"/>
            <a:ext cx="8915400" cy="685800"/>
          </a:xfrm>
        </p:spPr>
        <p:txBody>
          <a:bodyPr>
            <a:normAutofit fontScale="90000"/>
          </a:bodyPr>
          <a:lstStyle/>
          <a:p>
            <a:r>
              <a:rPr lang="en-US" altLang="pt-BR" sz="3200" b="1">
                <a:ea typeface="ＭＳ Ｐゴシック" panose="020B0600070205080204" pitchFamily="34" charset="-128"/>
              </a:rPr>
              <a:t>Nvidia: Moore's Law is Dead, </a:t>
            </a:r>
            <a:br>
              <a:rPr lang="en-US" altLang="pt-BR" sz="3200" b="1">
                <a:ea typeface="ＭＳ Ｐゴシック" panose="020B0600070205080204" pitchFamily="34" charset="-128"/>
              </a:rPr>
            </a:br>
            <a:r>
              <a:rPr lang="en-US" altLang="pt-BR" sz="3200" b="1">
                <a:ea typeface="ＭＳ Ｐゴシック" panose="020B0600070205080204" pitchFamily="34" charset="-128"/>
              </a:rPr>
              <a:t>Multi-core Not Future</a:t>
            </a:r>
            <a:endParaRPr lang="en-US" altLang="pt-BR" sz="3200">
              <a:ea typeface="ＭＳ Ｐゴシック" panose="020B0600070205080204" pitchFamily="34" charset="-128"/>
            </a:endParaRPr>
          </a:p>
        </p:txBody>
      </p:sp>
      <p:pic>
        <p:nvPicPr>
          <p:cNvPr id="120834" name="Picture 5">
            <a:extLst>
              <a:ext uri="{FF2B5EF4-FFF2-40B4-BE49-F238E27FC236}">
                <a16:creationId xmlns:a16="http://schemas.microsoft.com/office/drawing/2014/main" id="{D9CBBE49-654A-5347-8C12-8BA506F58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1887538"/>
            <a:ext cx="768191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561859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>
            <a:extLst>
              <a:ext uri="{FF2B5EF4-FFF2-40B4-BE49-F238E27FC236}">
                <a16:creationId xmlns:a16="http://schemas.microsoft.com/office/drawing/2014/main" id="{27882BD0-C50F-C945-8BAF-E2EAC327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122882" name="Content Placeholder 2">
            <a:extLst>
              <a:ext uri="{FF2B5EF4-FFF2-40B4-BE49-F238E27FC236}">
                <a16:creationId xmlns:a16="http://schemas.microsoft.com/office/drawing/2014/main" id="{80BB7F63-97C0-2D43-ADF4-2DFBF59A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122883" name="Date Placeholder 3">
            <a:extLst>
              <a:ext uri="{FF2B5EF4-FFF2-40B4-BE49-F238E27FC236}">
                <a16:creationId xmlns:a16="http://schemas.microsoft.com/office/drawing/2014/main" id="{59F3E3DD-32DC-3146-83F4-61C2E3D3FBA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22884" name="Slide Number Placeholder 4">
            <a:extLst>
              <a:ext uri="{FF2B5EF4-FFF2-40B4-BE49-F238E27FC236}">
                <a16:creationId xmlns:a16="http://schemas.microsoft.com/office/drawing/2014/main" id="{B84B1681-CAAE-754B-889E-9BE91334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819F2854-81FC-6D45-BC98-A10747F68DC7}" type="slidenum">
              <a:rPr lang="en-US" altLang="pt-BR" sz="1400">
                <a:latin typeface="Arial" panose="020B0604020202020204" pitchFamily="34" charset="0"/>
              </a:rPr>
              <a:pPr eaLnBrk="1" hangingPunct="1"/>
              <a:t>32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pic>
        <p:nvPicPr>
          <p:cNvPr id="122885" name="Picture 5">
            <a:extLst>
              <a:ext uri="{FF2B5EF4-FFF2-40B4-BE49-F238E27FC236}">
                <a16:creationId xmlns:a16="http://schemas.microsoft.com/office/drawing/2014/main" id="{485EA66D-79A1-114D-8300-983F51A9A9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1524000" y="446088"/>
            <a:ext cx="9144000" cy="641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802806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100138-0995-A540-B431-DDB4A3B343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196975"/>
            <a:ext cx="8229600" cy="5327650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pt-BR" sz="2400" dirty="0">
                <a:ea typeface="ＭＳ Ｐゴシック" panose="020B0600070205080204" pitchFamily="34" charset="-128"/>
              </a:rPr>
              <a:t>Graphic subsystems 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pt-BR" sz="2000" dirty="0">
                <a:ea typeface="ＭＳ Ｐゴシック" panose="020B0600070205080204" pitchFamily="34" charset="-128"/>
              </a:rPr>
              <a:t>GPU - chip designed for doing graphics operations quickly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pt-BR" sz="2000" dirty="0">
                <a:ea typeface="ＭＳ Ｐゴシック" panose="020B0600070205080204" pitchFamily="34" charset="-128"/>
              </a:rPr>
              <a:t>Graphics processing from CPU to GPU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altLang="pt-BR" sz="1800" dirty="0">
                <a:ea typeface="ＭＳ Ｐゴシック" panose="020B0600070205080204" pitchFamily="34" charset="-128"/>
              </a:rPr>
              <a:t> </a:t>
            </a:r>
            <a:r>
              <a:rPr lang="en-US" altLang="pt-BR" sz="1800" dirty="0" err="1">
                <a:ea typeface="ＭＳ Ｐゴシック" panose="020B0600070205080204" pitchFamily="34" charset="-128"/>
              </a:rPr>
              <a:t>nVidia</a:t>
            </a:r>
            <a:r>
              <a:rPr lang="en-US" altLang="pt-BR" sz="1800" dirty="0">
                <a:ea typeface="ＭＳ Ｐゴシック" panose="020B0600070205080204" pitchFamily="34" charset="-128"/>
              </a:rPr>
              <a:t> GeForce™, AMD Radeon™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pt-BR" sz="2000" dirty="0">
                <a:ea typeface="ＭＳ Ｐゴシック" panose="020B0600070205080204" pitchFamily="34" charset="-128"/>
              </a:rPr>
              <a:t>Increasingly, GPUs used to parallelize other types of computation </a:t>
            </a:r>
          </a:p>
          <a:p>
            <a:pPr lvl="2">
              <a:spcBef>
                <a:spcPts val="400"/>
              </a:spcBef>
              <a:spcAft>
                <a:spcPts val="400"/>
              </a:spcAft>
            </a:pPr>
            <a:r>
              <a:rPr lang="en-US" altLang="pt-BR" sz="1800" dirty="0">
                <a:ea typeface="ＭＳ Ｐゴシック" panose="020B0600070205080204" pitchFamily="34" charset="-128"/>
              </a:rPr>
              <a:t>GPGPU (General-Purpose Computing on GPU)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pt-BR" sz="2400" dirty="0">
                <a:ea typeface="ＭＳ Ｐゴシック" panose="020B0600070205080204" pitchFamily="34" charset="-128"/>
              </a:rPr>
              <a:t>NVIDIA GeForce GTX 460s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en-US" altLang="pt-BR" sz="2000" dirty="0">
                <a:ea typeface="ＭＳ Ｐゴシック" panose="020B0600070205080204" pitchFamily="34" charset="-128"/>
              </a:rPr>
              <a:t>1.35 GHz clock, 1GB memory, 37.8 billion pixels/second fill rate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pt-BR" sz="2400" dirty="0">
                <a:ea typeface="ＭＳ Ｐゴシック" panose="020B0600070205080204" pitchFamily="34" charset="-128"/>
              </a:rPr>
              <a:t>Old cards:  GeForce 7300 GT:   350 MHz clock, 256 MB memory, 2.8 billion fill rate</a:t>
            </a:r>
          </a:p>
          <a:p>
            <a:pPr lvl="1"/>
            <a:endParaRPr lang="en-US" altLang="pt-BR" sz="2000" dirty="0">
              <a:ea typeface="ＭＳ Ｐゴシック" panose="020B0600070205080204" pitchFamily="34" charset="-128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765D5F-90FE-D944-9990-F330D3E3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560" y="44624"/>
            <a:ext cx="7772400" cy="16093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Enabling Modern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201739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F1EE-EC16-944B-8939-2D2FC4E85B9A}"/>
              </a:ext>
            </a:extLst>
          </p:cNvPr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1" y="1557338"/>
            <a:ext cx="8213725" cy="3700462"/>
          </a:xfrm>
        </p:spPr>
        <p:txBody>
          <a:bodyPr/>
          <a:lstStyle/>
          <a:p>
            <a:r>
              <a:rPr lang="en-US" altLang="pt-BR" sz="2800">
                <a:ea typeface="ＭＳ Ｐゴシック" panose="020B0600070205080204" pitchFamily="34" charset="-128"/>
              </a:rPr>
              <a:t>Input Devices</a:t>
            </a:r>
          </a:p>
          <a:p>
            <a:pPr lvl="1"/>
            <a:r>
              <a:rPr lang="en-US" altLang="pt-BR" sz="2400">
                <a:ea typeface="ＭＳ Ｐゴシック" panose="020B0600070205080204" pitchFamily="34" charset="-128"/>
              </a:rPr>
              <a:t>Mouse, tablet &amp; stylus, multi-touch, force feedback, and other game controllers (e.g., Wii), scanner, digital camera (images, computer vision), etc.</a:t>
            </a:r>
          </a:p>
          <a:p>
            <a:pPr lvl="1"/>
            <a:r>
              <a:rPr lang="en-US" altLang="pt-BR" sz="2400">
                <a:ea typeface="ＭＳ Ｐゴシック" panose="020B0600070205080204" pitchFamily="34" charset="-128"/>
              </a:rPr>
              <a:t>Body as interaction device</a:t>
            </a:r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3FE0F113-CC7B-584E-BD67-2CF9D4BC4B25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Enabling Modern Computer Graphics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C0EA7E-A177-454A-BC43-702958179F41}"/>
              </a:ext>
            </a:extLst>
          </p:cNvPr>
          <p:cNvGrpSpPr>
            <a:grpSpLocks/>
          </p:cNvGrpSpPr>
          <p:nvPr/>
        </p:nvGrpSpPr>
        <p:grpSpPr bwMode="auto">
          <a:xfrm>
            <a:off x="2154239" y="4554539"/>
            <a:ext cx="2562225" cy="2187575"/>
            <a:chOff x="629919" y="2929354"/>
            <a:chExt cx="2562481" cy="1640408"/>
          </a:xfrm>
        </p:grpSpPr>
        <p:pic>
          <p:nvPicPr>
            <p:cNvPr id="126986" name="Picture 10">
              <a:extLst>
                <a:ext uri="{FF2B5EF4-FFF2-40B4-BE49-F238E27FC236}">
                  <a16:creationId xmlns:a16="http://schemas.microsoft.com/office/drawing/2014/main" id="{10C744EF-5788-124E-8EEA-77FB6646C11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19" y="2929354"/>
              <a:ext cx="2562481" cy="1439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987" name="Text Box 14">
              <a:extLst>
                <a:ext uri="{FF2B5EF4-FFF2-40B4-BE49-F238E27FC236}">
                  <a16:creationId xmlns:a16="http://schemas.microsoft.com/office/drawing/2014/main" id="{BC3852B0-0C0D-2748-A417-3D5F9C5696C9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29919" y="4338929"/>
              <a:ext cx="2560321" cy="230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pt-BR" sz="1400">
                  <a:latin typeface="Verdana" panose="020B0604030504040204" pitchFamily="34" charset="0"/>
                </a:rPr>
                <a:t>Xbox Kinect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69E97BA-4C2C-2A41-9F02-45EB5C9946E2}"/>
              </a:ext>
            </a:extLst>
          </p:cNvPr>
          <p:cNvGrpSpPr>
            <a:grpSpLocks/>
          </p:cNvGrpSpPr>
          <p:nvPr/>
        </p:nvGrpSpPr>
        <p:grpSpPr bwMode="auto">
          <a:xfrm>
            <a:off x="4816475" y="4546601"/>
            <a:ext cx="2579688" cy="2195513"/>
            <a:chOff x="3291839" y="2922904"/>
            <a:chExt cx="2580643" cy="1646858"/>
          </a:xfrm>
        </p:grpSpPr>
        <p:pic>
          <p:nvPicPr>
            <p:cNvPr id="126984" name="Picture 5">
              <a:extLst>
                <a:ext uri="{FF2B5EF4-FFF2-40B4-BE49-F238E27FC236}">
                  <a16:creationId xmlns:a16="http://schemas.microsoft.com/office/drawing/2014/main" id="{AB37F10A-AE04-1744-AB8B-C5102902B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000" y="2922904"/>
              <a:ext cx="2570482" cy="1445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985" name="Text Box 14">
              <a:extLst>
                <a:ext uri="{FF2B5EF4-FFF2-40B4-BE49-F238E27FC236}">
                  <a16:creationId xmlns:a16="http://schemas.microsoft.com/office/drawing/2014/main" id="{F8D4232B-EA63-0948-B29C-CCE4F6845371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291839" y="4338929"/>
              <a:ext cx="2560321" cy="230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pt-BR" sz="1400">
                  <a:latin typeface="Verdana" panose="020B0604030504040204" pitchFamily="34" charset="0"/>
                </a:rPr>
                <a:t>Leap Motion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EFEBC0-CC29-2B49-BEA3-93855E9E5DE2}"/>
              </a:ext>
            </a:extLst>
          </p:cNvPr>
          <p:cNvGrpSpPr>
            <a:grpSpLocks/>
          </p:cNvGrpSpPr>
          <p:nvPr/>
        </p:nvGrpSpPr>
        <p:grpSpPr bwMode="auto">
          <a:xfrm>
            <a:off x="7416800" y="4546601"/>
            <a:ext cx="2560638" cy="2195513"/>
            <a:chOff x="5892799" y="2922956"/>
            <a:chExt cx="2560321" cy="1646806"/>
          </a:xfrm>
        </p:grpSpPr>
        <p:pic>
          <p:nvPicPr>
            <p:cNvPr id="126982" name="Picture 4">
              <a:extLst>
                <a:ext uri="{FF2B5EF4-FFF2-40B4-BE49-F238E27FC236}">
                  <a16:creationId xmlns:a16="http://schemas.microsoft.com/office/drawing/2014/main" id="{6351CBAA-03C3-3C42-9AC0-B797814A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6772" y="2922956"/>
              <a:ext cx="2193467" cy="145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983" name="Text Box 14">
              <a:extLst>
                <a:ext uri="{FF2B5EF4-FFF2-40B4-BE49-F238E27FC236}">
                  <a16:creationId xmlns:a16="http://schemas.microsoft.com/office/drawing/2014/main" id="{68CAB18F-498C-4D47-9963-415F1EF54077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892799" y="4338929"/>
              <a:ext cx="2560321" cy="230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pt-BR" sz="1400">
                  <a:latin typeface="Verdana" panose="020B0604030504040204" pitchFamily="34" charset="0"/>
                </a:rPr>
                <a:t>Nimble UX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21130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1747-1453-8549-9C95-6CDBC785BD2F}"/>
              </a:ext>
            </a:extLst>
          </p:cNvPr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631950" y="1125539"/>
            <a:ext cx="4768850" cy="5183187"/>
          </a:xfrm>
        </p:spPr>
        <p:txBody>
          <a:bodyPr/>
          <a:lstStyle/>
          <a:p>
            <a:r>
              <a:rPr lang="en-US" altLang="pt-BR" sz="2400">
                <a:ea typeface="ＭＳ Ｐゴシック" panose="020B0600070205080204" pitchFamily="34" charset="-128"/>
              </a:rPr>
              <a:t>Many form factors</a:t>
            </a:r>
          </a:p>
          <a:p>
            <a:pPr lvl="1"/>
            <a:r>
              <a:rPr lang="en-US" altLang="pt-BR" sz="2000">
                <a:ea typeface="ＭＳ Ｐゴシック" panose="020B0600070205080204" pitchFamily="34" charset="-128"/>
              </a:rPr>
              <a:t>Smartphones/laptops/desktops/tablets</a:t>
            </a:r>
          </a:p>
          <a:p>
            <a:pPr lvl="1"/>
            <a:r>
              <a:rPr lang="en-US" altLang="pt-BR" sz="2000">
                <a:ea typeface="ＭＳ Ｐゴシック" panose="020B0600070205080204" pitchFamily="34" charset="-128"/>
              </a:rPr>
              <a:t>Microsoft PPI display</a:t>
            </a:r>
          </a:p>
          <a:p>
            <a:pPr lvl="1"/>
            <a:r>
              <a:rPr lang="en-US" altLang="pt-BR" sz="2000">
                <a:ea typeface="ＭＳ Ｐゴシック" panose="020B0600070205080204" pitchFamily="34" charset="-128"/>
              </a:rPr>
              <a:t>Smart watches</a:t>
            </a:r>
          </a:p>
          <a:p>
            <a:pPr lvl="1"/>
            <a:r>
              <a:rPr lang="en-US" altLang="pt-BR" sz="2000">
                <a:ea typeface="ＭＳ Ｐゴシック" panose="020B0600070205080204" pitchFamily="34" charset="-128"/>
              </a:rPr>
              <a:t>Head-mounted displays (HMDs)</a:t>
            </a:r>
          </a:p>
          <a:p>
            <a:pPr lvl="1"/>
            <a:r>
              <a:rPr lang="en-US" altLang="pt-BR" sz="2000">
                <a:ea typeface="ＭＳ Ｐゴシック" panose="020B0600070205080204" pitchFamily="34" charset="-128"/>
              </a:rPr>
              <a:t>3D immersive virtual reality spaces</a:t>
            </a:r>
          </a:p>
        </p:txBody>
      </p:sp>
      <p:sp>
        <p:nvSpPr>
          <p:cNvPr id="8194" name="Title 1">
            <a:extLst>
              <a:ext uri="{FF2B5EF4-FFF2-40B4-BE49-F238E27FC236}">
                <a16:creationId xmlns:a16="http://schemas.microsoft.com/office/drawing/2014/main" id="{47424710-0B9E-A840-9CC8-ED649D1B2802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487488" y="-26988"/>
            <a:ext cx="8915401" cy="68580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Enabling Modern Computer Graphics</a:t>
            </a:r>
          </a:p>
        </p:txBody>
      </p:sp>
      <p:grpSp>
        <p:nvGrpSpPr>
          <p:cNvPr id="4" name="Group 20">
            <a:extLst>
              <a:ext uri="{FF2B5EF4-FFF2-40B4-BE49-F238E27FC236}">
                <a16:creationId xmlns:a16="http://schemas.microsoft.com/office/drawing/2014/main" id="{4ED34318-F22B-7147-9D64-B244E7AEBF3D}"/>
              </a:ext>
            </a:extLst>
          </p:cNvPr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170238" y="4551364"/>
            <a:ext cx="1509712" cy="1622425"/>
            <a:chOff x="3971193" y="3028193"/>
            <a:chExt cx="2331752" cy="2893704"/>
          </a:xfrm>
        </p:grpSpPr>
        <p:pic>
          <p:nvPicPr>
            <p:cNvPr id="130079" name="Picture 25" descr="CaveImage">
              <a:extLst>
                <a:ext uri="{FF2B5EF4-FFF2-40B4-BE49-F238E27FC236}">
                  <a16:creationId xmlns:a16="http://schemas.microsoft.com/office/drawing/2014/main" id="{A96BA781-0D52-4F4D-B275-B06C643DB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4" t="14467" r="10849" b="8543"/>
            <a:stretch>
              <a:fillRect/>
            </a:stretch>
          </p:blipFill>
          <p:spPr bwMode="auto">
            <a:xfrm>
              <a:off x="4334819" y="3028193"/>
              <a:ext cx="1695364" cy="2489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80" name="TextBox 19">
              <a:extLst>
                <a:ext uri="{FF2B5EF4-FFF2-40B4-BE49-F238E27FC236}">
                  <a16:creationId xmlns:a16="http://schemas.microsoft.com/office/drawing/2014/main" id="{FAF40ED5-6618-4A46-A521-02FFE4170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1193" y="5510243"/>
              <a:ext cx="2331752" cy="41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900" b="1">
                  <a:latin typeface="Verdana" panose="020B0604030504040204" pitchFamily="34" charset="0"/>
                </a:rPr>
                <a:t>Brown</a:t>
              </a:r>
              <a:r>
                <a:rPr lang="en-US" altLang="en-US" sz="900" b="1">
                  <a:latin typeface="Verdana" panose="020B0604030504040204" pitchFamily="34" charset="0"/>
                </a:rPr>
                <a:t>’</a:t>
              </a:r>
              <a:r>
                <a:rPr lang="en-US" altLang="pt-BR" sz="900" b="1">
                  <a:latin typeface="Verdana" panose="020B0604030504040204" pitchFamily="34" charset="0"/>
                </a:rPr>
                <a:t>s old Cave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2F708-33EC-F641-BF8D-0C5899798250}"/>
              </a:ext>
            </a:extLst>
          </p:cNvPr>
          <p:cNvGrpSpPr>
            <a:grpSpLocks/>
          </p:cNvGrpSpPr>
          <p:nvPr/>
        </p:nvGrpSpPr>
        <p:grpSpPr bwMode="auto">
          <a:xfrm>
            <a:off x="6205538" y="2925764"/>
            <a:ext cx="1511300" cy="1431925"/>
            <a:chOff x="5655821" y="2174346"/>
            <a:chExt cx="1827782" cy="1298802"/>
          </a:xfrm>
        </p:grpSpPr>
        <p:pic>
          <p:nvPicPr>
            <p:cNvPr id="130077" name="Picture 2" descr="http://thefutureofthings.com/upload/items_icons/Microsoft-Surface-Computing_large.jpg">
              <a:extLst>
                <a:ext uri="{FF2B5EF4-FFF2-40B4-BE49-F238E27FC236}">
                  <a16:creationId xmlns:a16="http://schemas.microsoft.com/office/drawing/2014/main" id="{0E9CCFBE-809E-9F46-BFFF-80C238397F2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3" t="9566"/>
            <a:stretch>
              <a:fillRect/>
            </a:stretch>
          </p:blipFill>
          <p:spPr bwMode="auto">
            <a:xfrm>
              <a:off x="5858285" y="2174346"/>
              <a:ext cx="1356638" cy="980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78" name="TextBox 19">
              <a:extLst>
                <a:ext uri="{FF2B5EF4-FFF2-40B4-BE49-F238E27FC236}">
                  <a16:creationId xmlns:a16="http://schemas.microsoft.com/office/drawing/2014/main" id="{8B517419-6B6B-1546-9AD5-C8BDC1828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5821" y="3138146"/>
              <a:ext cx="1827782" cy="335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900" b="1">
                  <a:latin typeface="Verdana" panose="020B0604030504040204" pitchFamily="34" charset="0"/>
                </a:rPr>
                <a:t>Microsoft</a:t>
              </a:r>
              <a:r>
                <a:rPr lang="en-US" altLang="en-US" sz="900" b="1">
                  <a:latin typeface="Verdana" panose="020B0604030504040204" pitchFamily="34" charset="0"/>
                </a:rPr>
                <a:t>’</a:t>
              </a:r>
              <a:r>
                <a:rPr lang="en-US" altLang="pt-BR" sz="900" b="1">
                  <a:latin typeface="Verdana" panose="020B0604030504040204" pitchFamily="34" charset="0"/>
                </a:rPr>
                <a:t>s first Surface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991A19-ADE0-9046-990A-5AE52B9BE9F5}"/>
              </a:ext>
            </a:extLst>
          </p:cNvPr>
          <p:cNvGrpSpPr>
            <a:grpSpLocks/>
          </p:cNvGrpSpPr>
          <p:nvPr/>
        </p:nvGrpSpPr>
        <p:grpSpPr bwMode="auto">
          <a:xfrm>
            <a:off x="7608889" y="2863850"/>
            <a:ext cx="1633537" cy="1676400"/>
            <a:chOff x="6788733" y="2796659"/>
            <a:chExt cx="2680578" cy="2061133"/>
          </a:xfrm>
        </p:grpSpPr>
        <p:pic>
          <p:nvPicPr>
            <p:cNvPr id="130075" name="Picture 4" descr="http://media.bestofmicro.com/Microsoft-Perceptive_Pixel-LCD-Multi-Touch-Display,U-W-344552-13.png">
              <a:extLst>
                <a:ext uri="{FF2B5EF4-FFF2-40B4-BE49-F238E27FC236}">
                  <a16:creationId xmlns:a16="http://schemas.microsoft.com/office/drawing/2014/main" id="{50C052E3-344C-CB45-A754-A2A166710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8286" y="2796659"/>
              <a:ext cx="1543802" cy="1883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76" name="TextBox 19">
              <a:extLst>
                <a:ext uri="{FF2B5EF4-FFF2-40B4-BE49-F238E27FC236}">
                  <a16:creationId xmlns:a16="http://schemas.microsoft.com/office/drawing/2014/main" id="{DE4A9798-694D-EA41-A5AF-82B584BE24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8733" y="4573796"/>
              <a:ext cx="2680578" cy="28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pt-BR" sz="900" b="1">
                  <a:latin typeface="Verdana" panose="020B0604030504040204" pitchFamily="34" charset="0"/>
                </a:rPr>
                <a:t>Microsoft PPI display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DE5EAC2-5404-8B4E-8BAC-9135F16CFD38}"/>
              </a:ext>
            </a:extLst>
          </p:cNvPr>
          <p:cNvGrpSpPr>
            <a:grpSpLocks/>
          </p:cNvGrpSpPr>
          <p:nvPr/>
        </p:nvGrpSpPr>
        <p:grpSpPr bwMode="auto">
          <a:xfrm>
            <a:off x="6756400" y="1217613"/>
            <a:ext cx="1404938" cy="1439862"/>
            <a:chOff x="6427385" y="526845"/>
            <a:chExt cx="1547474" cy="1188462"/>
          </a:xfrm>
        </p:grpSpPr>
        <p:pic>
          <p:nvPicPr>
            <p:cNvPr id="130073" name="Picture 5">
              <a:extLst>
                <a:ext uri="{FF2B5EF4-FFF2-40B4-BE49-F238E27FC236}">
                  <a16:creationId xmlns:a16="http://schemas.microsoft.com/office/drawing/2014/main" id="{09752505-9E16-4D49-8A40-41B751EA6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7736" y="526845"/>
              <a:ext cx="1040705" cy="1164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74" name="TextBox 7">
              <a:extLst>
                <a:ext uri="{FF2B5EF4-FFF2-40B4-BE49-F238E27FC236}">
                  <a16:creationId xmlns:a16="http://schemas.microsoft.com/office/drawing/2014/main" id="{201480FA-01A6-034E-B2AE-BDAA0ED53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7385" y="1524667"/>
              <a:ext cx="1547474" cy="190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900" b="1">
                  <a:latin typeface="Verdana" panose="020B0604030504040204" pitchFamily="34" charset="0"/>
                </a:rPr>
                <a:t>Apple iPhone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F3452F-169F-9F41-8306-3D4178CCDE12}"/>
              </a:ext>
            </a:extLst>
          </p:cNvPr>
          <p:cNvGrpSpPr>
            <a:grpSpLocks/>
          </p:cNvGrpSpPr>
          <p:nvPr/>
        </p:nvGrpSpPr>
        <p:grpSpPr bwMode="auto">
          <a:xfrm>
            <a:off x="8078789" y="1049338"/>
            <a:ext cx="1208087" cy="1581150"/>
            <a:chOff x="7661369" y="660677"/>
            <a:chExt cx="1208632" cy="1185500"/>
          </a:xfrm>
        </p:grpSpPr>
        <p:sp>
          <p:nvSpPr>
            <p:cNvPr id="130071" name="TextBox 7">
              <a:extLst>
                <a:ext uri="{FF2B5EF4-FFF2-40B4-BE49-F238E27FC236}">
                  <a16:creationId xmlns:a16="http://schemas.microsoft.com/office/drawing/2014/main" id="{E317BB4A-FD71-174A-8C2B-80F9AC59A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1369" y="1569178"/>
              <a:ext cx="12086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900" b="1">
                  <a:latin typeface="Verdana" panose="020B0604030504040204" pitchFamily="34" charset="0"/>
                </a:rPr>
                <a:t>Samsung Galaxy S5</a:t>
              </a:r>
            </a:p>
          </p:txBody>
        </p:sp>
        <p:pic>
          <p:nvPicPr>
            <p:cNvPr id="130072" name="Picture 8">
              <a:extLst>
                <a:ext uri="{FF2B5EF4-FFF2-40B4-BE49-F238E27FC236}">
                  <a16:creationId xmlns:a16="http://schemas.microsoft.com/office/drawing/2014/main" id="{65701761-3E9C-D64B-A90A-398F69797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314" y="660677"/>
              <a:ext cx="756303" cy="984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5C260C-A917-0346-9A42-E7A1F1244EA0}"/>
              </a:ext>
            </a:extLst>
          </p:cNvPr>
          <p:cNvGrpSpPr>
            <a:grpSpLocks/>
          </p:cNvGrpSpPr>
          <p:nvPr/>
        </p:nvGrpSpPr>
        <p:grpSpPr bwMode="auto">
          <a:xfrm>
            <a:off x="6675439" y="4756151"/>
            <a:ext cx="1677987" cy="1293813"/>
            <a:chOff x="5165566" y="2786161"/>
            <a:chExt cx="1289234" cy="767325"/>
          </a:xfrm>
        </p:grpSpPr>
        <p:pic>
          <p:nvPicPr>
            <p:cNvPr id="130069" name="Picture 15">
              <a:extLst>
                <a:ext uri="{FF2B5EF4-FFF2-40B4-BE49-F238E27FC236}">
                  <a16:creationId xmlns:a16="http://schemas.microsoft.com/office/drawing/2014/main" id="{3C9F8D2E-7C42-684A-B2FD-939C63405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672" y="2786161"/>
              <a:ext cx="1286128" cy="720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70" name="TextBox 19">
              <a:extLst>
                <a:ext uri="{FF2B5EF4-FFF2-40B4-BE49-F238E27FC236}">
                  <a16:creationId xmlns:a16="http://schemas.microsoft.com/office/drawing/2014/main" id="{52A3DACA-6FF9-034D-8F32-8EDF062FB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5566" y="3416604"/>
              <a:ext cx="1289022" cy="136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900" b="1">
                  <a:latin typeface="Verdana" panose="020B0604030504040204" pitchFamily="34" charset="0"/>
                </a:rPr>
                <a:t>Oculus Rift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9AA187-721E-7B42-8F5A-FFFC3B4BA389}"/>
              </a:ext>
            </a:extLst>
          </p:cNvPr>
          <p:cNvGrpSpPr>
            <a:grpSpLocks/>
          </p:cNvGrpSpPr>
          <p:nvPr/>
        </p:nvGrpSpPr>
        <p:grpSpPr bwMode="auto">
          <a:xfrm>
            <a:off x="8656638" y="4646614"/>
            <a:ext cx="1350962" cy="1343025"/>
            <a:chOff x="4291299" y="3487440"/>
            <a:chExt cx="1674929" cy="1242900"/>
          </a:xfrm>
        </p:grpSpPr>
        <p:pic>
          <p:nvPicPr>
            <p:cNvPr id="130067" name="Picture 17">
              <a:extLst>
                <a:ext uri="{FF2B5EF4-FFF2-40B4-BE49-F238E27FC236}">
                  <a16:creationId xmlns:a16="http://schemas.microsoft.com/office/drawing/2014/main" id="{2A8B1EB3-C207-C14A-A995-3E7D8AE9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889" y="3487440"/>
              <a:ext cx="1537976" cy="1023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68" name="TextBox 19">
              <a:extLst>
                <a:ext uri="{FF2B5EF4-FFF2-40B4-BE49-F238E27FC236}">
                  <a16:creationId xmlns:a16="http://schemas.microsoft.com/office/drawing/2014/main" id="{D5DC5775-C266-FA4D-B477-77131552F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1299" y="4516677"/>
              <a:ext cx="1674929" cy="213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900" b="1">
                  <a:latin typeface="Verdana" panose="020B0604030504040204" pitchFamily="34" charset="0"/>
                </a:rPr>
                <a:t>Google Cardboard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155572-1DA0-C14F-BFC6-AF9A623D4D32}"/>
              </a:ext>
            </a:extLst>
          </p:cNvPr>
          <p:cNvGrpSpPr>
            <a:grpSpLocks/>
          </p:cNvGrpSpPr>
          <p:nvPr/>
        </p:nvGrpSpPr>
        <p:grpSpPr bwMode="auto">
          <a:xfrm>
            <a:off x="4937126" y="4660901"/>
            <a:ext cx="1414463" cy="1268413"/>
            <a:chOff x="2975241" y="1998337"/>
            <a:chExt cx="1601245" cy="1078231"/>
          </a:xfrm>
        </p:grpSpPr>
        <p:pic>
          <p:nvPicPr>
            <p:cNvPr id="130065" name="Picture 6">
              <a:extLst>
                <a:ext uri="{FF2B5EF4-FFF2-40B4-BE49-F238E27FC236}">
                  <a16:creationId xmlns:a16="http://schemas.microsoft.com/office/drawing/2014/main" id="{1B71879A-FF58-2A4B-BD64-DB9CD5E92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5241" y="1998337"/>
              <a:ext cx="1601245" cy="896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66" name="TextBox 19">
              <a:extLst>
                <a:ext uri="{FF2B5EF4-FFF2-40B4-BE49-F238E27FC236}">
                  <a16:creationId xmlns:a16="http://schemas.microsoft.com/office/drawing/2014/main" id="{35D49916-68D8-9A45-AED9-0B56BDE83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826" y="2880455"/>
              <a:ext cx="1584958" cy="19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900" b="1">
                  <a:latin typeface="Verdana" panose="020B0604030504040204" pitchFamily="34" charset="0"/>
                </a:rPr>
                <a:t>Google Glass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100762-24B6-9A40-9297-6EE67904628A}"/>
              </a:ext>
            </a:extLst>
          </p:cNvPr>
          <p:cNvGrpSpPr>
            <a:grpSpLocks/>
          </p:cNvGrpSpPr>
          <p:nvPr/>
        </p:nvGrpSpPr>
        <p:grpSpPr bwMode="auto">
          <a:xfrm>
            <a:off x="9186864" y="3084514"/>
            <a:ext cx="1139825" cy="1322387"/>
            <a:chOff x="3723024" y="1785300"/>
            <a:chExt cx="1563662" cy="1361206"/>
          </a:xfrm>
        </p:grpSpPr>
        <p:pic>
          <p:nvPicPr>
            <p:cNvPr id="130063" name="Picture 14">
              <a:extLst>
                <a:ext uri="{FF2B5EF4-FFF2-40B4-BE49-F238E27FC236}">
                  <a16:creationId xmlns:a16="http://schemas.microsoft.com/office/drawing/2014/main" id="{AC8DF1F4-1393-3F45-BEC0-AD863273C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860" y="1785300"/>
              <a:ext cx="1547826" cy="115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64" name="TextBox 19">
              <a:extLst>
                <a:ext uri="{FF2B5EF4-FFF2-40B4-BE49-F238E27FC236}">
                  <a16:creationId xmlns:a16="http://schemas.microsoft.com/office/drawing/2014/main" id="{02701562-E33F-D649-B4BF-6D38605E9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3024" y="2908952"/>
              <a:ext cx="1548010" cy="237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900" b="1">
                  <a:latin typeface="Verdana" panose="020B0604030504040204" pitchFamily="34" charset="0"/>
                </a:rPr>
                <a:t>Android Wear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6212E7-14BB-CC45-A1EF-B82A5190471C}"/>
              </a:ext>
            </a:extLst>
          </p:cNvPr>
          <p:cNvGrpSpPr>
            <a:grpSpLocks/>
          </p:cNvGrpSpPr>
          <p:nvPr/>
        </p:nvGrpSpPr>
        <p:grpSpPr bwMode="auto">
          <a:xfrm>
            <a:off x="9312275" y="700089"/>
            <a:ext cx="1208088" cy="2078037"/>
            <a:chOff x="7787485" y="524847"/>
            <a:chExt cx="1208632" cy="1558335"/>
          </a:xfrm>
        </p:grpSpPr>
        <p:pic>
          <p:nvPicPr>
            <p:cNvPr id="130061" name="Picture 11">
              <a:extLst>
                <a:ext uri="{FF2B5EF4-FFF2-40B4-BE49-F238E27FC236}">
                  <a16:creationId xmlns:a16="http://schemas.microsoft.com/office/drawing/2014/main" id="{5CD38B98-09D2-FB4F-8C6B-E84ED802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6219" y="524847"/>
              <a:ext cx="982710" cy="124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062" name="TextBox 7">
              <a:extLst>
                <a:ext uri="{FF2B5EF4-FFF2-40B4-BE49-F238E27FC236}">
                  <a16:creationId xmlns:a16="http://schemas.microsoft.com/office/drawing/2014/main" id="{773558CE-B4F3-0144-B980-3C9DDE294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7485" y="1806183"/>
              <a:ext cx="12086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900" b="1">
                  <a:latin typeface="Verdana" panose="020B0604030504040204" pitchFamily="34" charset="0"/>
                </a:rPr>
                <a:t>Samsung Galaxy Tab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604428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>
            <a:extLst>
              <a:ext uri="{FF2B5EF4-FFF2-40B4-BE49-F238E27FC236}">
                <a16:creationId xmlns:a16="http://schemas.microsoft.com/office/drawing/2014/main" id="{1EC5ED22-158E-8841-B6E4-9B84751F4817}"/>
              </a:ext>
            </a:extLst>
          </p:cNvPr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847850" y="1660525"/>
            <a:ext cx="8229600" cy="2705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2400" dirty="0"/>
              <a:t>Graphics library/package </a:t>
            </a:r>
          </a:p>
          <a:p>
            <a:pPr lvl="1">
              <a:lnSpc>
                <a:spcPct val="120000"/>
              </a:lnSpc>
              <a:defRPr/>
            </a:pPr>
            <a:r>
              <a:rPr lang="en-US" sz="1900" dirty="0">
                <a:solidFill>
                  <a:srgbClr val="FF0000"/>
                </a:solidFill>
              </a:rPr>
              <a:t>Intermediary</a:t>
            </a:r>
            <a:r>
              <a:rPr lang="en-US" sz="2400" dirty="0"/>
              <a:t> </a:t>
            </a:r>
            <a:r>
              <a:rPr lang="en-US" dirty="0"/>
              <a:t>between application and display hardware (Graphics System)</a:t>
            </a:r>
          </a:p>
          <a:p>
            <a:pPr>
              <a:lnSpc>
                <a:spcPct val="120000"/>
              </a:lnSpc>
              <a:defRPr/>
            </a:pPr>
            <a:r>
              <a:rPr lang="en-US" sz="2400" dirty="0"/>
              <a:t>Application maps objects to views (images) by calling graphics library.  </a:t>
            </a:r>
          </a:p>
          <a:p>
            <a:pPr>
              <a:lnSpc>
                <a:spcPct val="120000"/>
              </a:lnSpc>
              <a:defRPr/>
            </a:pPr>
            <a:r>
              <a:rPr lang="en-US" sz="2400" dirty="0"/>
              <a:t>Application model may contain lots of non-graphical data (e.g., non-geometric object properties)</a:t>
            </a:r>
          </a:p>
          <a:p>
            <a:pPr>
              <a:lnSpc>
                <a:spcPct val="120000"/>
              </a:lnSpc>
              <a:defRPr/>
            </a:pPr>
            <a:r>
              <a:rPr lang="en-US" sz="2400" dirty="0"/>
              <a:t>User interaction results in modification of image and/or model</a:t>
            </a:r>
          </a:p>
          <a:p>
            <a:pPr>
              <a:lnSpc>
                <a:spcPct val="120000"/>
              </a:lnSpc>
              <a:defRPr/>
            </a:pPr>
            <a:r>
              <a:rPr lang="en-US" sz="2400" dirty="0"/>
              <a:t>Hardware/software has 5 decades but is still useful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8386FC07-BEF2-E349-B5EB-3381C5F3818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1524000" y="511175"/>
            <a:ext cx="8915400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Conceptual Framework for Interactive Graphics</a:t>
            </a:r>
          </a:p>
        </p:txBody>
      </p:sp>
      <p:pic>
        <p:nvPicPr>
          <p:cNvPr id="132099" name="Picture 8" descr="021">
            <a:extLst>
              <a:ext uri="{FF2B5EF4-FFF2-40B4-BE49-F238E27FC236}">
                <a16:creationId xmlns:a16="http://schemas.microsoft.com/office/drawing/2014/main" id="{30F0E3D6-6BD7-3948-91AA-4D2D7563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2"/>
          <a:stretch>
            <a:fillRect/>
          </a:stretch>
        </p:blipFill>
        <p:spPr bwMode="auto">
          <a:xfrm>
            <a:off x="8256588" y="4767264"/>
            <a:ext cx="237490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Text Box 14">
            <a:extLst>
              <a:ext uri="{FF2B5EF4-FFF2-40B4-BE49-F238E27FC236}">
                <a16:creationId xmlns:a16="http://schemas.microsoft.com/office/drawing/2014/main" id="{9A1CD27E-0296-6D45-824C-14451E9AA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7888" y="5402263"/>
            <a:ext cx="1016000" cy="425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pt-BR" altLang="pt-BR" sz="1200">
              <a:latin typeface="Verdana" panose="020B0604030504040204" pitchFamily="34" charset="0"/>
            </a:endParaRPr>
          </a:p>
        </p:txBody>
      </p:sp>
      <p:sp>
        <p:nvSpPr>
          <p:cNvPr id="132101" name="Text Box 15">
            <a:extLst>
              <a:ext uri="{FF2B5EF4-FFF2-40B4-BE49-F238E27FC236}">
                <a16:creationId xmlns:a16="http://schemas.microsoft.com/office/drawing/2014/main" id="{AF3C921F-EB12-AE48-B513-BE970B846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839" y="5359401"/>
            <a:ext cx="1101725" cy="4175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pt-BR" altLang="pt-BR" sz="1000" b="1">
              <a:latin typeface="Verdana" panose="020B0604030504040204" pitchFamily="34" charset="0"/>
            </a:endParaRPr>
          </a:p>
        </p:txBody>
      </p:sp>
      <p:grpSp>
        <p:nvGrpSpPr>
          <p:cNvPr id="132102" name="Group 18">
            <a:extLst>
              <a:ext uri="{FF2B5EF4-FFF2-40B4-BE49-F238E27FC236}">
                <a16:creationId xmlns:a16="http://schemas.microsoft.com/office/drawing/2014/main" id="{BB326634-1EE5-F84A-98FB-3D46E60A51D0}"/>
              </a:ext>
            </a:extLst>
          </p:cNvPr>
          <p:cNvGrpSpPr>
            <a:grpSpLocks/>
          </p:cNvGrpSpPr>
          <p:nvPr/>
        </p:nvGrpSpPr>
        <p:grpSpPr bwMode="auto">
          <a:xfrm>
            <a:off x="6386514" y="4979988"/>
            <a:ext cx="1036637" cy="1490662"/>
            <a:chOff x="2112" y="3792"/>
            <a:chExt cx="432" cy="960"/>
          </a:xfrm>
        </p:grpSpPr>
        <p:sp>
          <p:nvSpPr>
            <p:cNvPr id="132121" name="Rectangle 17">
              <a:extLst>
                <a:ext uri="{FF2B5EF4-FFF2-40B4-BE49-F238E27FC236}">
                  <a16:creationId xmlns:a16="http://schemas.microsoft.com/office/drawing/2014/main" id="{540FE7A8-E46F-7C49-8B58-9148DA435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3792"/>
              <a:ext cx="432" cy="9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132122" name="Text Box 16">
              <a:extLst>
                <a:ext uri="{FF2B5EF4-FFF2-40B4-BE49-F238E27FC236}">
                  <a16:creationId xmlns:a16="http://schemas.microsoft.com/office/drawing/2014/main" id="{9900C361-DBCF-1A46-9F00-6211C1FC1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0" y="3968"/>
              <a:ext cx="336" cy="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1400">
                  <a:latin typeface="Verdana" panose="020B0604030504040204" pitchFamily="34" charset="0"/>
                </a:rPr>
                <a:t>Graphics</a:t>
              </a:r>
            </a:p>
            <a:p>
              <a:pPr algn="ctr" eaLnBrk="1" hangingPunct="1"/>
              <a:r>
                <a:rPr lang="en-US" altLang="pt-BR" sz="1400">
                  <a:latin typeface="Verdana" panose="020B0604030504040204" pitchFamily="34" charset="0"/>
                </a:rPr>
                <a:t>System/</a:t>
              </a:r>
            </a:p>
            <a:p>
              <a:pPr algn="ctr" eaLnBrk="1" hangingPunct="1"/>
              <a:r>
                <a:rPr lang="en-US" altLang="pt-BR" sz="1400">
                  <a:latin typeface="Verdana" panose="020B0604030504040204" pitchFamily="34" charset="0"/>
                </a:rPr>
                <a:t>GPU</a:t>
              </a:r>
            </a:p>
          </p:txBody>
        </p:sp>
      </p:grpSp>
      <p:sp>
        <p:nvSpPr>
          <p:cNvPr id="132103" name="AutoShape 36">
            <a:extLst>
              <a:ext uri="{FF2B5EF4-FFF2-40B4-BE49-F238E27FC236}">
                <a16:creationId xmlns:a16="http://schemas.microsoft.com/office/drawing/2014/main" id="{71AFC932-44B4-F846-AEE7-1CC090FA4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376" y="5084763"/>
            <a:ext cx="811213" cy="139700"/>
          </a:xfrm>
          <a:prstGeom prst="rightArrow">
            <a:avLst>
              <a:gd name="adj1" fmla="val 50000"/>
              <a:gd name="adj2" fmla="val 10543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2104" name="AutoShape 37">
            <a:extLst>
              <a:ext uri="{FF2B5EF4-FFF2-40B4-BE49-F238E27FC236}">
                <a16:creationId xmlns:a16="http://schemas.microsoft.com/office/drawing/2014/main" id="{D4F9D63D-7865-8647-8CB4-1E5B0C97A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014" y="5438776"/>
            <a:ext cx="790575" cy="150813"/>
          </a:xfrm>
          <a:prstGeom prst="leftArrow">
            <a:avLst>
              <a:gd name="adj1" fmla="val 50000"/>
              <a:gd name="adj2" fmla="val 10049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2105" name="AutoShape 38">
            <a:extLst>
              <a:ext uri="{FF2B5EF4-FFF2-40B4-BE49-F238E27FC236}">
                <a16:creationId xmlns:a16="http://schemas.microsoft.com/office/drawing/2014/main" id="{0E45F661-F9E7-1049-8CEC-367B5EFB0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26" y="6021388"/>
            <a:ext cx="792163" cy="144462"/>
          </a:xfrm>
          <a:prstGeom prst="leftArrow">
            <a:avLst>
              <a:gd name="adj1" fmla="val 50000"/>
              <a:gd name="adj2" fmla="val 4574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2106" name="AutoShape 39">
            <a:extLst>
              <a:ext uri="{FF2B5EF4-FFF2-40B4-BE49-F238E27FC236}">
                <a16:creationId xmlns:a16="http://schemas.microsoft.com/office/drawing/2014/main" id="{B23C28B4-2B09-9142-9692-8E88265B4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0" y="5448301"/>
            <a:ext cx="508000" cy="73025"/>
          </a:xfrm>
          <a:prstGeom prst="leftArrow">
            <a:avLst>
              <a:gd name="adj1" fmla="val 50000"/>
              <a:gd name="adj2" fmla="val 12756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2107" name="AutoShape 40">
            <a:extLst>
              <a:ext uri="{FF2B5EF4-FFF2-40B4-BE49-F238E27FC236}">
                <a16:creationId xmlns:a16="http://schemas.microsoft.com/office/drawing/2014/main" id="{C460A688-024D-4D4F-8343-026FA4367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0" y="5629276"/>
            <a:ext cx="515938" cy="73025"/>
          </a:xfrm>
          <a:prstGeom prst="leftArrow">
            <a:avLst>
              <a:gd name="adj1" fmla="val 50000"/>
              <a:gd name="adj2" fmla="val 1258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2108" name="AutoShape 41">
            <a:extLst>
              <a:ext uri="{FF2B5EF4-FFF2-40B4-BE49-F238E27FC236}">
                <a16:creationId xmlns:a16="http://schemas.microsoft.com/office/drawing/2014/main" id="{4C6C6D59-1B89-4E4A-B349-72C0989C2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426" y="5449888"/>
            <a:ext cx="550863" cy="88900"/>
          </a:xfrm>
          <a:prstGeom prst="rightArrow">
            <a:avLst>
              <a:gd name="adj1" fmla="val 50000"/>
              <a:gd name="adj2" fmla="val 12404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32109" name="AutoShape 42">
            <a:extLst>
              <a:ext uri="{FF2B5EF4-FFF2-40B4-BE49-F238E27FC236}">
                <a16:creationId xmlns:a16="http://schemas.microsoft.com/office/drawing/2014/main" id="{3CC5FEDA-595E-0842-98F1-146F856EF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363" y="5619751"/>
            <a:ext cx="508000" cy="74613"/>
          </a:xfrm>
          <a:prstGeom prst="rightArrow">
            <a:avLst>
              <a:gd name="adj1" fmla="val 50000"/>
              <a:gd name="adj2" fmla="val 12485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grpSp>
        <p:nvGrpSpPr>
          <p:cNvPr id="132110" name="Group 19">
            <a:extLst>
              <a:ext uri="{FF2B5EF4-FFF2-40B4-BE49-F238E27FC236}">
                <a16:creationId xmlns:a16="http://schemas.microsoft.com/office/drawing/2014/main" id="{35C4FEF2-F94B-144B-AE02-436570EE8F42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5160964"/>
            <a:ext cx="1643062" cy="1311275"/>
            <a:chOff x="110168" y="6888480"/>
            <a:chExt cx="1232809" cy="1339927"/>
          </a:xfrm>
        </p:grpSpPr>
        <p:sp>
          <p:nvSpPr>
            <p:cNvPr id="132119" name="Text Box 13">
              <a:extLst>
                <a:ext uri="{FF2B5EF4-FFF2-40B4-BE49-F238E27FC236}">
                  <a16:creationId xmlns:a16="http://schemas.microsoft.com/office/drawing/2014/main" id="{4ABEC83C-522B-424B-87C8-6462B5AA2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168" y="7693189"/>
              <a:ext cx="1232809" cy="535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r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1400">
                  <a:latin typeface="Verdana" panose="020B0604030504040204" pitchFamily="34" charset="0"/>
                </a:rPr>
                <a:t>Application</a:t>
              </a:r>
            </a:p>
            <a:p>
              <a:pPr algn="ctr" eaLnBrk="1" hangingPunct="1"/>
              <a:r>
                <a:rPr lang="en-US" altLang="pt-BR" sz="1400">
                  <a:latin typeface="Verdana" panose="020B0604030504040204" pitchFamily="34" charset="0"/>
                </a:rPr>
                <a:t>Model / database</a:t>
              </a:r>
            </a:p>
          </p:txBody>
        </p:sp>
        <p:sp>
          <p:nvSpPr>
            <p:cNvPr id="19" name="Flowchart: Magnetic Disk 18">
              <a:extLst>
                <a:ext uri="{FF2B5EF4-FFF2-40B4-BE49-F238E27FC236}">
                  <a16:creationId xmlns:a16="http://schemas.microsoft.com/office/drawing/2014/main" id="{AFCFB97E-4D4B-A045-AEFF-98A4385F8802}"/>
                </a:ext>
              </a:extLst>
            </p:cNvPr>
            <p:cNvSpPr/>
            <p:nvPr/>
          </p:nvSpPr>
          <p:spPr>
            <a:xfrm>
              <a:off x="471077" y="6888480"/>
              <a:ext cx="526475" cy="804605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55BECE-C071-FC45-9D6F-F39C909C4EED}"/>
              </a:ext>
            </a:extLst>
          </p:cNvPr>
          <p:cNvCxnSpPr/>
          <p:nvPr/>
        </p:nvCxnSpPr>
        <p:spPr>
          <a:xfrm rot="5400000">
            <a:off x="5161757" y="5596732"/>
            <a:ext cx="208756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112" name="TextBox 43">
            <a:extLst>
              <a:ext uri="{FF2B5EF4-FFF2-40B4-BE49-F238E27FC236}">
                <a16:creationId xmlns:a16="http://schemas.microsoft.com/office/drawing/2014/main" id="{340D332D-E517-7D44-84F0-F8DB9FB62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00" y="4422775"/>
            <a:ext cx="16652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600" b="1">
                <a:latin typeface="Verdana" panose="020B0604030504040204" pitchFamily="34" charset="0"/>
              </a:rPr>
              <a:t>Software</a:t>
            </a:r>
          </a:p>
        </p:txBody>
      </p:sp>
      <p:sp>
        <p:nvSpPr>
          <p:cNvPr id="132113" name="TextBox 44">
            <a:extLst>
              <a:ext uri="{FF2B5EF4-FFF2-40B4-BE49-F238E27FC236}">
                <a16:creationId xmlns:a16="http://schemas.microsoft.com/office/drawing/2014/main" id="{2E04A772-529D-9249-B9D5-6D427B5FA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0" y="4422775"/>
            <a:ext cx="18430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600" b="1">
                <a:latin typeface="Verdana" panose="020B0604030504040204" pitchFamily="34" charset="0"/>
              </a:rPr>
              <a:t>Hardware</a:t>
            </a:r>
          </a:p>
        </p:txBody>
      </p:sp>
      <p:sp>
        <p:nvSpPr>
          <p:cNvPr id="132114" name="AutoShape 41">
            <a:extLst>
              <a:ext uri="{FF2B5EF4-FFF2-40B4-BE49-F238E27FC236}">
                <a16:creationId xmlns:a16="http://schemas.microsoft.com/office/drawing/2014/main" id="{6C0BEF06-11EF-3C4D-AA67-8C43FD386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551488"/>
            <a:ext cx="471488" cy="80962"/>
          </a:xfrm>
          <a:prstGeom prst="rightArrow">
            <a:avLst>
              <a:gd name="adj1" fmla="val 50000"/>
              <a:gd name="adj2" fmla="val 124317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48" name="Left Arrow 47">
            <a:extLst>
              <a:ext uri="{FF2B5EF4-FFF2-40B4-BE49-F238E27FC236}">
                <a16:creationId xmlns:a16="http://schemas.microsoft.com/office/drawing/2014/main" id="{84E85CE4-6645-9D45-B664-D5C76CCCB73A}"/>
              </a:ext>
            </a:extLst>
          </p:cNvPr>
          <p:cNvSpPr/>
          <p:nvPr/>
        </p:nvSpPr>
        <p:spPr>
          <a:xfrm>
            <a:off x="4725988" y="4433889"/>
            <a:ext cx="1301750" cy="333375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Left Arrow 48">
            <a:extLst>
              <a:ext uri="{FF2B5EF4-FFF2-40B4-BE49-F238E27FC236}">
                <a16:creationId xmlns:a16="http://schemas.microsoft.com/office/drawing/2014/main" id="{DC3FDD66-1379-9649-8CC3-21EF84F8354B}"/>
              </a:ext>
            </a:extLst>
          </p:cNvPr>
          <p:cNvSpPr/>
          <p:nvPr/>
        </p:nvSpPr>
        <p:spPr>
          <a:xfrm flipH="1">
            <a:off x="6376988" y="4433889"/>
            <a:ext cx="1300162" cy="333375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B2ED83-0B48-E74D-A4ED-560890AFB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0" y="5830889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2000"/>
              <a:t>Application</a:t>
            </a:r>
          </a:p>
          <a:p>
            <a:pPr algn="ctr" eaLnBrk="1" hangingPunct="1"/>
            <a:r>
              <a:rPr lang="en-US" altLang="pt-BR" sz="2000"/>
              <a:t>program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FBDF6-0F2E-DC4B-8D42-DCCA816D1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5805489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2000">
                <a:solidFill>
                  <a:srgbClr val="FF0000"/>
                </a:solidFill>
              </a:rPr>
              <a:t>Graphics</a:t>
            </a:r>
          </a:p>
          <a:p>
            <a:pPr algn="ctr" eaLnBrk="1" hangingPunct="1"/>
            <a:r>
              <a:rPr lang="en-US" altLang="pt-BR" sz="2000">
                <a:solidFill>
                  <a:srgbClr val="FF0000"/>
                </a:solidFill>
              </a:rPr>
              <a:t>Library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13109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>
            <a:extLst>
              <a:ext uri="{FF2B5EF4-FFF2-40B4-BE49-F238E27FC236}">
                <a16:creationId xmlns:a16="http://schemas.microsoft.com/office/drawing/2014/main" id="{7BD1A946-6460-184D-8373-4FA0112B0A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 sz="3200">
                <a:ea typeface="ＭＳ Ｐゴシック" panose="020B0600070205080204" pitchFamily="34" charset="-128"/>
              </a:rPr>
              <a:t>Graphics Systems and Models</a:t>
            </a:r>
          </a:p>
        </p:txBody>
      </p:sp>
      <p:sp>
        <p:nvSpPr>
          <p:cNvPr id="134146" name="Rectangle 3">
            <a:extLst>
              <a:ext uri="{FF2B5EF4-FFF2-40B4-BE49-F238E27FC236}">
                <a16:creationId xmlns:a16="http://schemas.microsoft.com/office/drawing/2014/main" id="{37A063DF-BC61-9D46-A81E-654CB62653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03388" y="1828800"/>
            <a:ext cx="4773612" cy="4876800"/>
          </a:xfrm>
        </p:spPr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A Graphics System</a:t>
            </a:r>
          </a:p>
          <a:p>
            <a:pPr lvl="1" eaLnBrk="1" hangingPunct="1"/>
            <a:r>
              <a:rPr lang="en-US" altLang="pt-BR">
                <a:ea typeface="ＭＳ Ｐゴシック" panose="020B0600070205080204" pitchFamily="34" charset="-128"/>
              </a:rPr>
              <a:t>Processor</a:t>
            </a:r>
          </a:p>
          <a:p>
            <a:pPr lvl="1" eaLnBrk="1" hangingPunct="1"/>
            <a:r>
              <a:rPr lang="en-US" altLang="pt-BR">
                <a:ea typeface="ＭＳ Ｐゴシック" panose="020B0600070205080204" pitchFamily="34" charset="-128"/>
              </a:rPr>
              <a:t>Memory</a:t>
            </a:r>
          </a:p>
          <a:p>
            <a:pPr lvl="1" eaLnBrk="1" hangingPunct="1"/>
            <a:r>
              <a:rPr lang="en-US" altLang="pt-BR">
                <a:ea typeface="ＭＳ Ｐゴシック" panose="020B0600070205080204" pitchFamily="34" charset="-128"/>
              </a:rPr>
              <a:t>Frame Buffer</a:t>
            </a:r>
          </a:p>
        </p:txBody>
      </p:sp>
      <p:sp>
        <p:nvSpPr>
          <p:cNvPr id="45062" name="Text Box 5">
            <a:extLst>
              <a:ext uri="{FF2B5EF4-FFF2-40B4-BE49-F238E27FC236}">
                <a16:creationId xmlns:a16="http://schemas.microsoft.com/office/drawing/2014/main" id="{39301EAC-FE63-604A-93C7-4D9D86DEE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2205039"/>
            <a:ext cx="2454967" cy="1178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charset="2"/>
              <a:buChar char="–"/>
              <a:defRPr/>
            </a:pPr>
            <a:r>
              <a:rPr lang="en-US" dirty="0">
                <a:latin typeface="Times New Roman" charset="0"/>
                <a:ea typeface="ＭＳ Ｐゴシック" charset="0"/>
              </a:rPr>
              <a:t> </a:t>
            </a:r>
            <a:r>
              <a:rPr lang="en-US" b="1" dirty="0">
                <a:ea typeface="ＭＳ Ｐゴシック" charset="0"/>
              </a:rPr>
              <a:t>Display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charset="2"/>
              <a:buChar char="–"/>
              <a:defRPr/>
            </a:pPr>
            <a:r>
              <a:rPr lang="en-US" b="1" dirty="0">
                <a:ea typeface="ＭＳ Ｐゴシック" charset="0"/>
              </a:rPr>
              <a:t> Input Devices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charset="2"/>
              <a:buChar char="–"/>
              <a:defRPr/>
            </a:pPr>
            <a:r>
              <a:rPr lang="en-US" b="1" dirty="0">
                <a:ea typeface="ＭＳ Ｐゴシック" charset="0"/>
              </a:rPr>
              <a:t> Output Devices</a:t>
            </a:r>
          </a:p>
        </p:txBody>
      </p:sp>
      <p:pic>
        <p:nvPicPr>
          <p:cNvPr id="134148" name="Picture 2">
            <a:extLst>
              <a:ext uri="{FF2B5EF4-FFF2-40B4-BE49-F238E27FC236}">
                <a16:creationId xmlns:a16="http://schemas.microsoft.com/office/drawing/2014/main" id="{2E1A6B53-07A6-E845-BFD5-1493075E8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3789363"/>
            <a:ext cx="6119812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42455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>
            <a:extLst>
              <a:ext uri="{FF2B5EF4-FFF2-40B4-BE49-F238E27FC236}">
                <a16:creationId xmlns:a16="http://schemas.microsoft.com/office/drawing/2014/main" id="{1131BC73-70AB-034D-BC3C-D16A56AD4B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Graphics Paradigms</a:t>
            </a:r>
          </a:p>
        </p:txBody>
      </p:sp>
      <p:sp>
        <p:nvSpPr>
          <p:cNvPr id="135170" name="Rectangle 3">
            <a:extLst>
              <a:ext uri="{FF2B5EF4-FFF2-40B4-BE49-F238E27FC236}">
                <a16:creationId xmlns:a16="http://schemas.microsoft.com/office/drawing/2014/main" id="{8646BDE0-139D-D545-9E10-5D2A577C17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2889" y="1752600"/>
            <a:ext cx="6935787" cy="4419600"/>
          </a:xfrm>
        </p:spPr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Modeling</a:t>
            </a:r>
          </a:p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Rendering</a:t>
            </a:r>
          </a:p>
          <a:p>
            <a:pPr lvl="1" eaLnBrk="1" hangingPunct="1"/>
            <a:r>
              <a:rPr lang="en-US" altLang="pt-BR">
                <a:ea typeface="ＭＳ Ｐゴシック" panose="020B0600070205080204" pitchFamily="34" charset="-128"/>
              </a:rPr>
              <a:t>Photo-realistic:</a:t>
            </a:r>
          </a:p>
          <a:p>
            <a:pPr lvl="2" eaLnBrk="1" hangingPunct="1"/>
            <a:r>
              <a:rPr lang="en-US" altLang="pt-BR">
                <a:ea typeface="ＭＳ Ｐゴシック" panose="020B0600070205080204" pitchFamily="34" charset="-128"/>
              </a:rPr>
              <a:t>Ray tracing</a:t>
            </a:r>
          </a:p>
          <a:p>
            <a:pPr lvl="2" eaLnBrk="1" hangingPunct="1"/>
            <a:r>
              <a:rPr lang="en-US" altLang="pt-BR">
                <a:ea typeface="ＭＳ Ｐゴシック" panose="020B0600070205080204" pitchFamily="34" charset="-128"/>
              </a:rPr>
              <a:t>Radiosity</a:t>
            </a:r>
          </a:p>
          <a:p>
            <a:pPr lvl="1" eaLnBrk="1" hangingPunct="1"/>
            <a:r>
              <a:rPr lang="en-US" altLang="pt-BR">
                <a:ea typeface="ＭＳ Ｐゴシック" panose="020B0600070205080204" pitchFamily="34" charset="-128"/>
              </a:rPr>
              <a:t>Interactive:</a:t>
            </a:r>
          </a:p>
          <a:p>
            <a:pPr lvl="2" eaLnBrk="1" hangingPunct="1"/>
            <a:r>
              <a:rPr lang="en-US" altLang="pt-BR">
                <a:ea typeface="ＭＳ Ｐゴシック" panose="020B0600070205080204" pitchFamily="34" charset="-128"/>
              </a:rPr>
              <a:t>Projection – camera model</a:t>
            </a:r>
          </a:p>
          <a:p>
            <a:pPr lvl="2" eaLnBrk="1" hangingPunct="1"/>
            <a:r>
              <a:rPr lang="en-US" altLang="pt-BR">
                <a:ea typeface="ＭＳ Ｐゴシック" panose="020B0600070205080204" pitchFamily="34" charset="-128"/>
              </a:rPr>
              <a:t>Transformations, clipping</a:t>
            </a:r>
          </a:p>
          <a:p>
            <a:pPr lvl="2" eaLnBrk="1" hangingPunct="1"/>
            <a:r>
              <a:rPr lang="en-US" altLang="pt-BR">
                <a:ea typeface="ＭＳ Ｐゴシック" panose="020B0600070205080204" pitchFamily="34" charset="-128"/>
              </a:rPr>
              <a:t>Shading</a:t>
            </a:r>
          </a:p>
          <a:p>
            <a:pPr lvl="2" eaLnBrk="1" hangingPunct="1"/>
            <a:r>
              <a:rPr lang="en-US" altLang="pt-BR">
                <a:ea typeface="ＭＳ Ｐゴシック" panose="020B0600070205080204" pitchFamily="34" charset="-128"/>
              </a:rPr>
              <a:t>Texture mapping</a:t>
            </a:r>
          </a:p>
          <a:p>
            <a:pPr lvl="2" eaLnBrk="1" hangingPunct="1"/>
            <a:r>
              <a:rPr lang="en-US" altLang="pt-BR">
                <a:ea typeface="ＭＳ Ｐゴシック" panose="020B0600070205080204" pitchFamily="34" charset="-128"/>
              </a:rPr>
              <a:t>Rasterization</a:t>
            </a:r>
          </a:p>
          <a:p>
            <a:pPr lvl="2" eaLnBrk="1" hangingPunct="1"/>
            <a:endParaRPr lang="en-US" altLang="pt-B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368195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Placeholder 1">
            <a:extLst>
              <a:ext uri="{FF2B5EF4-FFF2-40B4-BE49-F238E27FC236}">
                <a16:creationId xmlns:a16="http://schemas.microsoft.com/office/drawing/2014/main" id="{E7168B23-5845-7B49-B1E7-7207F5F73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pt-BR" sz="3200">
                <a:ea typeface="ＭＳ Ｐゴシック" panose="020B0600070205080204" pitchFamily="34" charset="-128"/>
              </a:rPr>
              <a:t>Sample-based</a:t>
            </a:r>
          </a:p>
        </p:txBody>
      </p:sp>
      <p:sp>
        <p:nvSpPr>
          <p:cNvPr id="136195" name="Text Placeholder 3">
            <a:extLst>
              <a:ext uri="{FF2B5EF4-FFF2-40B4-BE49-F238E27FC236}">
                <a16:creationId xmlns:a16="http://schemas.microsoft.com/office/drawing/2014/main" id="{D013B5F6-1421-A940-B33D-E6C76C5CA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pt-BR" sz="3200">
                <a:ea typeface="ＭＳ Ｐゴシック" panose="020B0600070205080204" pitchFamily="34" charset="-128"/>
              </a:rPr>
              <a:t>Geometry-based</a:t>
            </a:r>
          </a:p>
        </p:txBody>
      </p:sp>
      <p:sp>
        <p:nvSpPr>
          <p:cNvPr id="136193" name="Rectangle 2">
            <a:extLst>
              <a:ext uri="{FF2B5EF4-FFF2-40B4-BE49-F238E27FC236}">
                <a16:creationId xmlns:a16="http://schemas.microsoft.com/office/drawing/2014/main" id="{20D12C89-4C2F-6041-AFB3-FD8BD4E7C68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Graphics Paradigms</a:t>
            </a:r>
          </a:p>
        </p:txBody>
      </p:sp>
      <p:pic>
        <p:nvPicPr>
          <p:cNvPr id="7" name="Picture 7" descr="CIT_detail_squares">
            <a:extLst>
              <a:ext uri="{FF2B5EF4-FFF2-40B4-BE49-F238E27FC236}">
                <a16:creationId xmlns:a16="http://schemas.microsoft.com/office/drawing/2014/main" id="{21A3A424-6519-5E4C-9DF3-2218EEA87FE6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1" y="2552700"/>
            <a:ext cx="3533775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4C58008-28C1-3447-9B67-8267E237C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64" y="2559051"/>
            <a:ext cx="2897187" cy="3605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96184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F2D14320-5F51-9E49-8F33-675EED3A2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4514" name="Rectangle 2">
            <a:extLst>
              <a:ext uri="{FF2B5EF4-FFF2-40B4-BE49-F238E27FC236}">
                <a16:creationId xmlns:a16="http://schemas.microsoft.com/office/drawing/2014/main" id="{555A8E04-2547-014A-9E64-AE1D225FD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308725"/>
            <a:ext cx="9144000" cy="6492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92276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>
            <a:extLst>
              <a:ext uri="{FF2B5EF4-FFF2-40B4-BE49-F238E27FC236}">
                <a16:creationId xmlns:a16="http://schemas.microsoft.com/office/drawing/2014/main" id="{8F5324BD-E948-F14E-8F36-88DD72AB7FDC}"/>
              </a:ext>
            </a:extLst>
          </p:cNvPr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558926" y="1581150"/>
            <a:ext cx="6049963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pt-BR" sz="2600">
                <a:ea typeface="ＭＳ Ｐゴシック" panose="020B0600070205080204" pitchFamily="34" charset="-128"/>
              </a:rPr>
              <a:t>Discrete samples are used to describe visual information</a:t>
            </a:r>
          </a:p>
          <a:p>
            <a:pPr>
              <a:lnSpc>
                <a:spcPct val="90000"/>
              </a:lnSpc>
            </a:pPr>
            <a:r>
              <a:rPr lang="en-US" altLang="pt-BR" sz="2600">
                <a:ea typeface="ＭＳ Ｐゴシック" panose="020B0600070205080204" pitchFamily="34" charset="-128"/>
              </a:rPr>
              <a:t>Pixels created by digitizing images, using a sample-based </a:t>
            </a:r>
            <a:r>
              <a:rPr lang="en-US" altLang="en-US" sz="2600">
                <a:ea typeface="ＭＳ Ｐゴシック" panose="020B0600070205080204" pitchFamily="34" charset="-128"/>
              </a:rPr>
              <a:t>“</a:t>
            </a:r>
            <a:r>
              <a:rPr lang="en-US" altLang="pt-BR" sz="2600">
                <a:ea typeface="ＭＳ Ｐゴシック" panose="020B0600070205080204" pitchFamily="34" charset="-128"/>
              </a:rPr>
              <a:t>painting</a:t>
            </a:r>
            <a:r>
              <a:rPr lang="en-US" altLang="en-US" sz="2600">
                <a:ea typeface="ＭＳ Ｐゴシック" panose="020B0600070205080204" pitchFamily="34" charset="-128"/>
              </a:rPr>
              <a:t>”</a:t>
            </a:r>
            <a:r>
              <a:rPr lang="en-US" altLang="pt-BR" sz="2600">
                <a:ea typeface="ＭＳ Ｐゴシック" panose="020B0600070205080204" pitchFamily="34" charset="-128"/>
              </a:rPr>
              <a:t> program, etc.</a:t>
            </a:r>
          </a:p>
          <a:p>
            <a:pPr>
              <a:lnSpc>
                <a:spcPct val="90000"/>
              </a:lnSpc>
            </a:pPr>
            <a:r>
              <a:rPr lang="en-US" altLang="pt-BR" sz="2600">
                <a:ea typeface="ＭＳ Ｐゴシック" panose="020B0600070205080204" pitchFamily="34" charset="-128"/>
              </a:rPr>
              <a:t>Often some aspect of the physical world is sampled for visualization, e.g., temperature across the US</a:t>
            </a:r>
          </a:p>
          <a:p>
            <a:pPr>
              <a:lnSpc>
                <a:spcPct val="90000"/>
              </a:lnSpc>
            </a:pPr>
            <a:r>
              <a:rPr lang="en-US" altLang="pt-BR" sz="2600">
                <a:ea typeface="ＭＳ Ｐゴシック" panose="020B0600070205080204" pitchFamily="34" charset="-128"/>
              </a:rPr>
              <a:t>Example programs: </a:t>
            </a:r>
          </a:p>
          <a:p>
            <a:pPr lvl="1">
              <a:lnSpc>
                <a:spcPct val="90000"/>
              </a:lnSpc>
            </a:pPr>
            <a:r>
              <a:rPr lang="en-US" altLang="pt-BR" sz="2400">
                <a:ea typeface="ＭＳ Ｐゴシック" panose="020B0600070205080204" pitchFamily="34" charset="-128"/>
              </a:rPr>
              <a:t>Adobe Photoshop™, GIMP™ , Adobe AfterEffects™</a:t>
            </a:r>
          </a:p>
          <a:p>
            <a:pPr lvl="1">
              <a:lnSpc>
                <a:spcPct val="90000"/>
              </a:lnSpc>
            </a:pPr>
            <a:endParaRPr lang="en-US" altLang="pt-BR" sz="2200">
              <a:ea typeface="ＭＳ Ｐゴシック" panose="020B0600070205080204" pitchFamily="34" charset="-128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FACF725-CA4E-6944-9FFF-85C883E28C93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1981200" y="685800"/>
            <a:ext cx="82296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Sample-based Graphics</a:t>
            </a:r>
          </a:p>
        </p:txBody>
      </p:sp>
      <p:pic>
        <p:nvPicPr>
          <p:cNvPr id="71687" name="Picture 7" descr="CIT_detail_squares">
            <a:extLst>
              <a:ext uri="{FF2B5EF4-FFF2-40B4-BE49-F238E27FC236}">
                <a16:creationId xmlns:a16="http://schemas.microsoft.com/office/drawing/2014/main" id="{53B44C08-E3D0-F849-86B5-43C41E40B5F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6" y="2781301"/>
            <a:ext cx="243522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88333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>
            <a:extLst>
              <a:ext uri="{FF2B5EF4-FFF2-40B4-BE49-F238E27FC236}">
                <a16:creationId xmlns:a16="http://schemas.microsoft.com/office/drawing/2014/main" id="{F1F1FF88-EB74-DA42-AEDD-BDD38A25AE36}"/>
              </a:ext>
            </a:extLst>
          </p:cNvPr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774825" y="1574800"/>
            <a:ext cx="8642350" cy="4800600"/>
          </a:xfrm>
        </p:spPr>
        <p:txBody>
          <a:bodyPr/>
          <a:lstStyle/>
          <a:p>
            <a:r>
              <a:rPr lang="en-US" altLang="pt-BR" sz="2400">
                <a:ea typeface="ＭＳ Ｐゴシック" panose="020B0600070205080204" pitchFamily="34" charset="-128"/>
              </a:rPr>
              <a:t>Pixels: </a:t>
            </a:r>
          </a:p>
          <a:p>
            <a:pPr lvl="1"/>
            <a:r>
              <a:rPr lang="en-US" altLang="pt-BR" sz="2000">
                <a:ea typeface="ＭＳ Ｐゴシック" panose="020B0600070205080204" pitchFamily="34" charset="-128"/>
              </a:rPr>
              <a:t>point locations with associated sample values</a:t>
            </a:r>
          </a:p>
          <a:p>
            <a:pPr lvl="2"/>
            <a:r>
              <a:rPr lang="en-US" altLang="pt-BR" sz="1800">
                <a:ea typeface="ＭＳ Ｐゴシック" panose="020B0600070205080204" pitchFamily="34" charset="-128"/>
              </a:rPr>
              <a:t>light intensities/colors, transparency, and other control information</a:t>
            </a:r>
          </a:p>
          <a:p>
            <a:r>
              <a:rPr lang="en-US" altLang="pt-BR" sz="2400">
                <a:ea typeface="ＭＳ Ｐゴシック" panose="020B0600070205080204" pitchFamily="34" charset="-128"/>
              </a:rPr>
              <a:t>Sample an image </a:t>
            </a:r>
          </a:p>
          <a:p>
            <a:pPr lvl="1"/>
            <a:r>
              <a:rPr lang="en-US" altLang="pt-BR" sz="2000">
                <a:ea typeface="ＭＳ Ｐゴシック" panose="020B0600070205080204" pitchFamily="34" charset="-128"/>
              </a:rPr>
              <a:t>sample the point location along the </a:t>
            </a:r>
            <a:r>
              <a:rPr lang="en-US" altLang="pt-BR" sz="2000" i="1">
                <a:ea typeface="ＭＳ Ｐゴシック" panose="020B0600070205080204" pitchFamily="34" charset="-128"/>
              </a:rPr>
              <a:t>continuous signal</a:t>
            </a:r>
            <a:r>
              <a:rPr lang="en-US" altLang="pt-BR" sz="2000">
                <a:ea typeface="ＭＳ Ｐゴシック" panose="020B0600070205080204" pitchFamily="34" charset="-128"/>
              </a:rPr>
              <a:t> </a:t>
            </a:r>
          </a:p>
          <a:p>
            <a:pPr lvl="2"/>
            <a:r>
              <a:rPr lang="en-US" altLang="pt-BR" sz="1800">
                <a:ea typeface="ＭＳ Ｐゴシック" panose="020B0600070205080204" pitchFamily="34" charset="-128"/>
              </a:rPr>
              <a:t>Pixels displayed as little circles or squares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47347FB9-751B-6F4E-B89C-06A4EC527587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1981200" y="614363"/>
            <a:ext cx="82296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Sample-based Graphics</a:t>
            </a:r>
          </a:p>
        </p:txBody>
      </p:sp>
      <p:pic>
        <p:nvPicPr>
          <p:cNvPr id="14342" name="Picture 6" descr="006">
            <a:extLst>
              <a:ext uri="{FF2B5EF4-FFF2-40B4-BE49-F238E27FC236}">
                <a16:creationId xmlns:a16="http://schemas.microsoft.com/office/drawing/2014/main" id="{B50E290E-5319-7145-A77B-EBE0427616E5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7" r="7359" b="66132"/>
          <a:stretch>
            <a:fillRect/>
          </a:stretch>
        </p:blipFill>
        <p:spPr bwMode="auto">
          <a:xfrm>
            <a:off x="7421564" y="4873626"/>
            <a:ext cx="256222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5">
            <a:extLst>
              <a:ext uri="{FF2B5EF4-FFF2-40B4-BE49-F238E27FC236}">
                <a16:creationId xmlns:a16="http://schemas.microsoft.com/office/drawing/2014/main" id="{5A031D75-0502-6142-97B1-A5D0CC74B1F5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581276" y="4152900"/>
            <a:ext cx="7186613" cy="2660650"/>
            <a:chOff x="32" y="1533"/>
            <a:chExt cx="3678" cy="1468"/>
          </a:xfrm>
        </p:grpSpPr>
        <p:sp>
          <p:nvSpPr>
            <p:cNvPr id="27658" name="Line 17">
              <a:extLst>
                <a:ext uri="{FF2B5EF4-FFF2-40B4-BE49-F238E27FC236}">
                  <a16:creationId xmlns:a16="http://schemas.microsoft.com/office/drawing/2014/main" id="{FE6DCB23-248D-7F40-A46F-6527B3104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7" y="2012"/>
              <a:ext cx="414" cy="1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659" name="Line 18">
              <a:extLst>
                <a:ext uri="{FF2B5EF4-FFF2-40B4-BE49-F238E27FC236}">
                  <a16:creationId xmlns:a16="http://schemas.microsoft.com/office/drawing/2014/main" id="{5CEE5AB5-B8A4-9045-92DB-FC06DC604F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2338"/>
              <a:ext cx="401" cy="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j-lt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40316" name="Group 50">
              <a:extLst>
                <a:ext uri="{FF2B5EF4-FFF2-40B4-BE49-F238E27FC236}">
                  <a16:creationId xmlns:a16="http://schemas.microsoft.com/office/drawing/2014/main" id="{6359EFFE-1E85-DE4A-ACDB-30AD742804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9" y="2448"/>
              <a:ext cx="321" cy="432"/>
              <a:chOff x="1429" y="2352"/>
              <a:chExt cx="321" cy="432"/>
            </a:xfrm>
          </p:grpSpPr>
          <p:sp>
            <p:nvSpPr>
              <p:cNvPr id="27675" name="Rectangle 19">
                <a:extLst>
                  <a:ext uri="{FF2B5EF4-FFF2-40B4-BE49-F238E27FC236}">
                    <a16:creationId xmlns:a16="http://schemas.microsoft.com/office/drawing/2014/main" id="{4328092B-D5FB-684C-AAC9-E2F1757EB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352"/>
                <a:ext cx="107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676" name="Rectangle 20">
                <a:extLst>
                  <a:ext uri="{FF2B5EF4-FFF2-40B4-BE49-F238E27FC236}">
                    <a16:creationId xmlns:a16="http://schemas.microsoft.com/office/drawing/2014/main" id="{361BB0DA-3B0B-D747-97A6-D9DC1C5F4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496"/>
                <a:ext cx="107" cy="14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677" name="Rectangle 21">
                <a:extLst>
                  <a:ext uri="{FF2B5EF4-FFF2-40B4-BE49-F238E27FC236}">
                    <a16:creationId xmlns:a16="http://schemas.microsoft.com/office/drawing/2014/main" id="{D7D1B02C-C5DC-E546-BF44-E54ADC0B4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07" cy="14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678" name="Rectangle 22">
                <a:extLst>
                  <a:ext uri="{FF2B5EF4-FFF2-40B4-BE49-F238E27FC236}">
                    <a16:creationId xmlns:a16="http://schemas.microsoft.com/office/drawing/2014/main" id="{D136ADEC-C88B-9F44-9487-39A674D5B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107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679" name="Rectangle 23">
                <a:extLst>
                  <a:ext uri="{FF2B5EF4-FFF2-40B4-BE49-F238E27FC236}">
                    <a16:creationId xmlns:a16="http://schemas.microsoft.com/office/drawing/2014/main" id="{0D7F2958-C6B3-5645-A41F-9F72B6922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496"/>
                <a:ext cx="107" cy="14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680" name="Rectangle 24">
                <a:extLst>
                  <a:ext uri="{FF2B5EF4-FFF2-40B4-BE49-F238E27FC236}">
                    <a16:creationId xmlns:a16="http://schemas.microsoft.com/office/drawing/2014/main" id="{F62B46FD-FCBD-F648-A2C0-3B5CBC3E0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52"/>
                <a:ext cx="107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681" name="Rectangle 25">
                <a:extLst>
                  <a:ext uri="{FF2B5EF4-FFF2-40B4-BE49-F238E27FC236}">
                    <a16:creationId xmlns:a16="http://schemas.microsoft.com/office/drawing/2014/main" id="{4A4CC0A3-E80E-7845-B8E6-94663FCE9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640"/>
                <a:ext cx="107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682" name="Rectangle 26">
                <a:extLst>
                  <a:ext uri="{FF2B5EF4-FFF2-40B4-BE49-F238E27FC236}">
                    <a16:creationId xmlns:a16="http://schemas.microsoft.com/office/drawing/2014/main" id="{97FB5A2C-BFA4-F94A-8B51-1EAF444F5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640"/>
                <a:ext cx="107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683" name="Rectangle 27">
                <a:extLst>
                  <a:ext uri="{FF2B5EF4-FFF2-40B4-BE49-F238E27FC236}">
                    <a16:creationId xmlns:a16="http://schemas.microsoft.com/office/drawing/2014/main" id="{324F49B9-2A86-DC42-914F-FD160A498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640"/>
                <a:ext cx="107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+mj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27661" name="Text Box 28">
              <a:extLst>
                <a:ext uri="{FF2B5EF4-FFF2-40B4-BE49-F238E27FC236}">
                  <a16:creationId xmlns:a16="http://schemas.microsoft.com/office/drawing/2014/main" id="{6FA80696-AB49-7741-A37B-CC3ECBF13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" y="2541"/>
              <a:ext cx="112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b="0" dirty="0">
                  <a:latin typeface="+mj-lt"/>
                  <a:ea typeface="ＭＳ Ｐゴシック" charset="0"/>
                  <a:cs typeface="ＭＳ Ｐゴシック" charset="0"/>
                </a:rPr>
                <a:t>     Visualization of a </a:t>
              </a:r>
            </a:p>
            <a:p>
              <a:pPr eaLnBrk="1" hangingPunct="1">
                <a:defRPr/>
              </a:pPr>
              <a:r>
                <a:rPr lang="en-US" b="0" dirty="0">
                  <a:latin typeface="+mj-lt"/>
                  <a:ea typeface="ＭＳ Ｐゴシック" charset="0"/>
                  <a:cs typeface="ＭＳ Ｐゴシック" charset="0"/>
                </a:rPr>
                <a:t>mathematical pixel grid</a:t>
              </a:r>
            </a:p>
          </p:txBody>
        </p:sp>
        <p:sp>
          <p:nvSpPr>
            <p:cNvPr id="27662" name="Text Box 29">
              <a:extLst>
                <a:ext uri="{FF2B5EF4-FFF2-40B4-BE49-F238E27FC236}">
                  <a16:creationId xmlns:a16="http://schemas.microsoft.com/office/drawing/2014/main" id="{AF5D18C6-517C-C34D-8B35-019C784A2A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2" y="2727"/>
              <a:ext cx="511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b="0" dirty="0">
                  <a:latin typeface="+mj-lt"/>
                  <a:ea typeface="ＭＳ Ｐゴシック" charset="0"/>
                  <a:cs typeface="ＭＳ Ｐゴシック" charset="0"/>
                </a:rPr>
                <a:t>LCD display</a:t>
              </a:r>
            </a:p>
          </p:txBody>
        </p:sp>
        <p:sp>
          <p:nvSpPr>
            <p:cNvPr id="27664" name="Text Box 49">
              <a:extLst>
                <a:ext uri="{FF2B5EF4-FFF2-40B4-BE49-F238E27FC236}">
                  <a16:creationId xmlns:a16="http://schemas.microsoft.com/office/drawing/2014/main" id="{1018A5C3-2EF6-8246-A553-BCDCB46BD0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533"/>
              <a:ext cx="1219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en-US" b="0" dirty="0">
                  <a:latin typeface="+mj-lt"/>
                  <a:ea typeface="ＭＳ Ｐゴシック" charset="0"/>
                  <a:cs typeface="ＭＳ Ｐゴシック" charset="0"/>
                </a:rPr>
                <a:t>CRT beam illumination pattern</a:t>
              </a:r>
            </a:p>
          </p:txBody>
        </p:sp>
        <p:sp>
          <p:nvSpPr>
            <p:cNvPr id="27665" name="Text Box 51">
              <a:extLst>
                <a:ext uri="{FF2B5EF4-FFF2-40B4-BE49-F238E27FC236}">
                  <a16:creationId xmlns:a16="http://schemas.microsoft.com/office/drawing/2014/main" id="{05B4AA14-61ED-2143-B2A8-C7A104B55C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7" y="2593"/>
              <a:ext cx="1043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1400">
                  <a:latin typeface="Comic Sans MS" panose="030F0902030302020204" pitchFamily="66" charset="0"/>
                </a:rPr>
                <a:t>Can</a:t>
              </a:r>
              <a:r>
                <a:rPr lang="en-US" altLang="en-US" sz="1400">
                  <a:latin typeface="Comic Sans MS" panose="030F0902030302020204" pitchFamily="66" charset="0"/>
                </a:rPr>
                <a:t>’</a:t>
              </a:r>
              <a:r>
                <a:rPr lang="en-US" altLang="pt-BR" sz="1400">
                  <a:latin typeface="Comic Sans MS" panose="030F0902030302020204" pitchFamily="66" charset="0"/>
                </a:rPr>
                <a:t>t visually resolve adjacent pixels on CRT</a:t>
              </a:r>
            </a:p>
          </p:txBody>
        </p:sp>
      </p:grpSp>
      <p:sp>
        <p:nvSpPr>
          <p:cNvPr id="14390" name="Text Box 54">
            <a:extLst>
              <a:ext uri="{FF2B5EF4-FFF2-40B4-BE49-F238E27FC236}">
                <a16:creationId xmlns:a16="http://schemas.microsoft.com/office/drawing/2014/main" id="{832A667C-EFBB-E247-8CC3-5F1DCE0EBB57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07389" y="5730875"/>
            <a:ext cx="108108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r>
              <a:rPr lang="en-US" b="0" dirty="0">
                <a:latin typeface="+mj-lt"/>
                <a:ea typeface="ＭＳ Ｐゴシック" charset="0"/>
                <a:cs typeface="ＭＳ Ｐゴシック" charset="0"/>
              </a:rPr>
              <a:t>1 pixel</a:t>
            </a:r>
          </a:p>
        </p:txBody>
      </p:sp>
      <p:sp>
        <p:nvSpPr>
          <p:cNvPr id="14392" name="Text Box 56">
            <a:extLst>
              <a:ext uri="{FF2B5EF4-FFF2-40B4-BE49-F238E27FC236}">
                <a16:creationId xmlns:a16="http://schemas.microsoft.com/office/drawing/2014/main" id="{426337AE-1AA7-E541-A651-F186D8DE816E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080376" y="4432300"/>
            <a:ext cx="13763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r>
              <a:rPr lang="en-US" b="0" dirty="0">
                <a:latin typeface="+mj-lt"/>
                <a:ea typeface="ＭＳ Ｐゴシック" charset="0"/>
                <a:cs typeface="ＭＳ Ｐゴシック" charset="0"/>
              </a:rPr>
              <a:t>light intensity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199755-1495-1B4B-BFE3-C1499CB72861}"/>
              </a:ext>
            </a:extLst>
          </p:cNvPr>
          <p:cNvGrpSpPr>
            <a:grpSpLocks/>
          </p:cNvGrpSpPr>
          <p:nvPr/>
        </p:nvGrpSpPr>
        <p:grpSpPr bwMode="auto">
          <a:xfrm>
            <a:off x="3244851" y="4835525"/>
            <a:ext cx="760413" cy="1036638"/>
            <a:chOff x="1229285" y="3327162"/>
            <a:chExt cx="594452" cy="60857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61FB666-7251-C44F-8FCE-45326EF5AF93}"/>
                </a:ext>
              </a:extLst>
            </p:cNvPr>
            <p:cNvSpPr/>
            <p:nvPr/>
          </p:nvSpPr>
          <p:spPr>
            <a:xfrm>
              <a:off x="1229285" y="3601160"/>
              <a:ext cx="71980" cy="698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BC7281-3898-A448-A8B6-F8041DD070C4}"/>
                </a:ext>
              </a:extLst>
            </p:cNvPr>
            <p:cNvSpPr/>
            <p:nvPr/>
          </p:nvSpPr>
          <p:spPr>
            <a:xfrm>
              <a:off x="1486178" y="3601160"/>
              <a:ext cx="71980" cy="698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87B5496-5B32-AB4A-BEE6-BF407E4F34ED}"/>
                </a:ext>
              </a:extLst>
            </p:cNvPr>
            <p:cNvSpPr/>
            <p:nvPr/>
          </p:nvSpPr>
          <p:spPr>
            <a:xfrm>
              <a:off x="1751757" y="3601160"/>
              <a:ext cx="71980" cy="698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17239FD-BD38-CB4F-834C-7F87303592DA}"/>
                </a:ext>
              </a:extLst>
            </p:cNvPr>
            <p:cNvSpPr/>
            <p:nvPr/>
          </p:nvSpPr>
          <p:spPr>
            <a:xfrm>
              <a:off x="1234249" y="3327162"/>
              <a:ext cx="71980" cy="698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835EDD8-3C82-4B4E-98BB-1CBE7ED83B9A}"/>
                </a:ext>
              </a:extLst>
            </p:cNvPr>
            <p:cNvSpPr/>
            <p:nvPr/>
          </p:nvSpPr>
          <p:spPr>
            <a:xfrm>
              <a:off x="1486178" y="3327162"/>
              <a:ext cx="71980" cy="698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4B797EC-722D-F945-AB9B-9544C4E9AC0D}"/>
                </a:ext>
              </a:extLst>
            </p:cNvPr>
            <p:cNvSpPr/>
            <p:nvPr/>
          </p:nvSpPr>
          <p:spPr>
            <a:xfrm>
              <a:off x="1751757" y="3327162"/>
              <a:ext cx="71980" cy="698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42090B3-337E-854B-B470-38225334B78D}"/>
                </a:ext>
              </a:extLst>
            </p:cNvPr>
            <p:cNvSpPr/>
            <p:nvPr/>
          </p:nvSpPr>
          <p:spPr>
            <a:xfrm>
              <a:off x="1229285" y="3865837"/>
              <a:ext cx="71980" cy="698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B988D05-1492-3341-B0AA-495D0FEFB500}"/>
                </a:ext>
              </a:extLst>
            </p:cNvPr>
            <p:cNvSpPr/>
            <p:nvPr/>
          </p:nvSpPr>
          <p:spPr>
            <a:xfrm>
              <a:off x="1486178" y="3865837"/>
              <a:ext cx="71980" cy="698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2C1F329-F30F-E148-BD68-61C7C951A126}"/>
                </a:ext>
              </a:extLst>
            </p:cNvPr>
            <p:cNvSpPr/>
            <p:nvPr/>
          </p:nvSpPr>
          <p:spPr>
            <a:xfrm>
              <a:off x="1751757" y="3865837"/>
              <a:ext cx="71980" cy="698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87BEDED7-116E-534F-8611-6E80EC3C3374}"/>
              </a:ext>
            </a:extLst>
          </p:cNvPr>
          <p:cNvSpPr/>
          <p:nvPr/>
        </p:nvSpPr>
        <p:spPr>
          <a:xfrm>
            <a:off x="5475289" y="4686300"/>
            <a:ext cx="282575" cy="3762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8BD9CEB-C986-7C4C-88BF-DA9C251A9EA2}"/>
              </a:ext>
            </a:extLst>
          </p:cNvPr>
          <p:cNvSpPr/>
          <p:nvPr/>
        </p:nvSpPr>
        <p:spPr>
          <a:xfrm>
            <a:off x="5475289" y="4967289"/>
            <a:ext cx="282575" cy="3778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696162B-0441-464F-B37F-504CA33C9828}"/>
              </a:ext>
            </a:extLst>
          </p:cNvPr>
          <p:cNvSpPr/>
          <p:nvPr/>
        </p:nvSpPr>
        <p:spPr>
          <a:xfrm>
            <a:off x="5475289" y="5259389"/>
            <a:ext cx="282575" cy="3778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4FE77F7-889D-0643-9943-332CB28F2539}"/>
              </a:ext>
            </a:extLst>
          </p:cNvPr>
          <p:cNvSpPr/>
          <p:nvPr/>
        </p:nvSpPr>
        <p:spPr>
          <a:xfrm>
            <a:off x="5683251" y="4970464"/>
            <a:ext cx="284163" cy="3778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2FD5836-BBB6-BD41-84FB-E46A4A51A809}"/>
              </a:ext>
            </a:extLst>
          </p:cNvPr>
          <p:cNvSpPr/>
          <p:nvPr/>
        </p:nvSpPr>
        <p:spPr>
          <a:xfrm>
            <a:off x="5268914" y="4972050"/>
            <a:ext cx="282575" cy="3762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C884092-AA0B-2E4C-8282-D9FDC61CE37C}"/>
              </a:ext>
            </a:extLst>
          </p:cNvPr>
          <p:cNvSpPr/>
          <p:nvPr/>
        </p:nvSpPr>
        <p:spPr>
          <a:xfrm>
            <a:off x="5668964" y="4686300"/>
            <a:ext cx="282575" cy="3762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9C0D02B-AA1E-8941-BF2F-00B2DDF2C03C}"/>
              </a:ext>
            </a:extLst>
          </p:cNvPr>
          <p:cNvSpPr/>
          <p:nvPr/>
        </p:nvSpPr>
        <p:spPr>
          <a:xfrm>
            <a:off x="5268914" y="4686300"/>
            <a:ext cx="282575" cy="3762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359C448-92D7-7F4A-9728-A3DBC1F581C7}"/>
              </a:ext>
            </a:extLst>
          </p:cNvPr>
          <p:cNvSpPr/>
          <p:nvPr/>
        </p:nvSpPr>
        <p:spPr>
          <a:xfrm>
            <a:off x="5683251" y="5259389"/>
            <a:ext cx="284163" cy="3762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360DA62-1B51-184D-8436-7F24880CC498}"/>
              </a:ext>
            </a:extLst>
          </p:cNvPr>
          <p:cNvSpPr/>
          <p:nvPr/>
        </p:nvSpPr>
        <p:spPr>
          <a:xfrm>
            <a:off x="5265739" y="5257800"/>
            <a:ext cx="282575" cy="3762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445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6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78DC1E-5C9F-6B41-93AE-EB2C4D5B0AD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31951" y="1447800"/>
            <a:ext cx="6335713" cy="5410200"/>
          </a:xfrm>
        </p:spPr>
        <p:txBody>
          <a:bodyPr/>
          <a:lstStyle/>
          <a:p>
            <a:r>
              <a:rPr lang="en-US" altLang="ja-JP" sz="2400">
                <a:ea typeface="ＭＳ Ｐゴシック" panose="020B0600070205080204" pitchFamily="34" charset="-128"/>
              </a:rPr>
              <a:t>vector graphics </a:t>
            </a:r>
          </a:p>
          <a:p>
            <a:pPr lvl="1"/>
            <a:r>
              <a:rPr lang="en-US" altLang="pt-BR" sz="2200">
                <a:ea typeface="ＭＳ Ｐゴシック" panose="020B0600070205080204" pitchFamily="34" charset="-128"/>
              </a:rPr>
              <a:t>geometrical model is created, along with various appearance attributes, and is then sampled for visualization (rendering, a.k.a image synthesis)</a:t>
            </a:r>
          </a:p>
          <a:p>
            <a:r>
              <a:rPr lang="en-US" altLang="pt-BR" sz="2400">
                <a:ea typeface="ＭＳ Ｐゴシック" panose="020B0600070205080204" pitchFamily="34" charset="-128"/>
              </a:rPr>
              <a:t>aspects of physical world is visually simulated, or </a:t>
            </a:r>
            <a:r>
              <a:rPr lang="en-US" altLang="en-US" sz="2400">
                <a:ea typeface="ＭＳ Ｐゴシック" panose="020B0600070205080204" pitchFamily="34" charset="-128"/>
              </a:rPr>
              <a:t>“</a:t>
            </a:r>
            <a:r>
              <a:rPr lang="en-US" altLang="pt-BR" sz="2400">
                <a:ea typeface="ＭＳ Ｐゴシック" panose="020B0600070205080204" pitchFamily="34" charset="-128"/>
              </a:rPr>
              <a:t>synthesized</a:t>
            </a:r>
            <a:r>
              <a:rPr lang="en-US" altLang="en-US" sz="2400">
                <a:ea typeface="ＭＳ Ｐゴシック" panose="020B0600070205080204" pitchFamily="34" charset="-128"/>
              </a:rPr>
              <a:t>”</a:t>
            </a:r>
            <a:endParaRPr lang="en-US" altLang="pt-BR" sz="2400">
              <a:ea typeface="ＭＳ Ｐゴシック" panose="020B0600070205080204" pitchFamily="34" charset="-128"/>
            </a:endParaRPr>
          </a:p>
          <a:p>
            <a:r>
              <a:rPr lang="en-US" altLang="pt-BR" sz="2400">
                <a:ea typeface="ＭＳ Ｐゴシック" panose="020B0600070205080204" pitchFamily="34" charset="-128"/>
              </a:rPr>
              <a:t>2D apps: </a:t>
            </a:r>
          </a:p>
          <a:p>
            <a:pPr lvl="1"/>
            <a:r>
              <a:rPr lang="en-US" altLang="pt-BR" sz="2200">
                <a:ea typeface="ＭＳ Ｐゴシック" panose="020B0600070205080204" pitchFamily="34" charset="-128"/>
              </a:rPr>
              <a:t>Adobe Illustrator™, Adobe Freehand™, Corel CorelDRAW™</a:t>
            </a:r>
          </a:p>
          <a:p>
            <a:r>
              <a:rPr lang="en-US" altLang="pt-BR" sz="2400">
                <a:ea typeface="ＭＳ Ｐゴシック" panose="020B0600070205080204" pitchFamily="34" charset="-128"/>
              </a:rPr>
              <a:t>3D apps: </a:t>
            </a:r>
          </a:p>
          <a:p>
            <a:pPr lvl="1"/>
            <a:r>
              <a:rPr lang="en-US" altLang="pt-BR" sz="2200">
                <a:ea typeface="ＭＳ Ｐゴシック" panose="020B0600070205080204" pitchFamily="34" charset="-128"/>
              </a:rPr>
              <a:t>Autodesk</a:t>
            </a:r>
            <a:r>
              <a:rPr lang="en-US" altLang="en-US" sz="2200">
                <a:ea typeface="ＭＳ Ｐゴシック" panose="020B0600070205080204" pitchFamily="34" charset="-128"/>
              </a:rPr>
              <a:t>’</a:t>
            </a:r>
            <a:r>
              <a:rPr lang="en-US" altLang="pt-BR" sz="2200">
                <a:ea typeface="ＭＳ Ｐゴシック" panose="020B0600070205080204" pitchFamily="34" charset="-128"/>
              </a:rPr>
              <a:t>s AutoCAD™, Autodesk</a:t>
            </a:r>
            <a:r>
              <a:rPr lang="en-US" altLang="en-US" sz="2200">
                <a:ea typeface="ＭＳ Ｐゴシック" panose="020B0600070205080204" pitchFamily="34" charset="-128"/>
              </a:rPr>
              <a:t>’</a:t>
            </a:r>
            <a:r>
              <a:rPr lang="en-US" altLang="pt-BR" sz="2200">
                <a:ea typeface="ＭＳ Ｐゴシック" panose="020B0600070205080204" pitchFamily="34" charset="-128"/>
              </a:rPr>
              <a:t>s Maya™, Autodesk</a:t>
            </a:r>
            <a:r>
              <a:rPr lang="en-US" altLang="en-US" sz="2200">
                <a:ea typeface="ＭＳ Ｐゴシック" panose="020B0600070205080204" pitchFamily="34" charset="-128"/>
              </a:rPr>
              <a:t>’</a:t>
            </a:r>
            <a:r>
              <a:rPr lang="en-US" altLang="pt-BR" sz="2200">
                <a:ea typeface="ＭＳ Ｐゴシック" panose="020B0600070205080204" pitchFamily="34" charset="-128"/>
              </a:rPr>
              <a:t>s 3D Studio Max™</a:t>
            </a:r>
          </a:p>
          <a:p>
            <a:endParaRPr lang="en-US" altLang="pt-BR" sz="2400">
              <a:ea typeface="ＭＳ Ｐゴシック" panose="020B0600070205080204" pitchFamily="34" charset="-128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4C1C77-5A16-A442-8816-B33F7531B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Geometry-Based Graphics</a:t>
            </a:r>
          </a:p>
        </p:txBody>
      </p:sp>
      <p:pic>
        <p:nvPicPr>
          <p:cNvPr id="6" name="Picture 10" descr="Wireframe">
            <a:extLst>
              <a:ext uri="{FF2B5EF4-FFF2-40B4-BE49-F238E27FC236}">
                <a16:creationId xmlns:a16="http://schemas.microsoft.com/office/drawing/2014/main" id="{245123D9-C604-3040-9A71-FFEE54B8CD4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64" y="1557339"/>
            <a:ext cx="2700337" cy="235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3CE1B0B-9E58-074E-9F68-8881B1BC7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63" y="4037014"/>
            <a:ext cx="2252662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16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54B0D4F4-98F4-784F-80FD-A17C7FB6ED21}"/>
              </a:ext>
            </a:extLst>
          </p:cNvPr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412876"/>
            <a:ext cx="8229600" cy="50403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Store models </a:t>
            </a:r>
          </a:p>
          <a:p>
            <a:pPr lvl="1">
              <a:defRPr/>
            </a:pPr>
            <a:r>
              <a:rPr lang="en-US" sz="2400" dirty="0"/>
              <a:t>mathematical descriptions of elements and attributes</a:t>
            </a:r>
          </a:p>
          <a:p>
            <a:pPr lvl="1">
              <a:defRPr/>
            </a:pPr>
            <a:r>
              <a:rPr lang="en-US" sz="2400" dirty="0"/>
              <a:t>primitive shapes (point, line, polygon, ellipse…)</a:t>
            </a:r>
          </a:p>
          <a:p>
            <a:pPr>
              <a:defRPr/>
            </a:pPr>
            <a:r>
              <a:rPr lang="en-US" sz="2800" dirty="0"/>
              <a:t>Images are created via sampling of geometry for viewing, but not stored as part of model.</a:t>
            </a:r>
          </a:p>
          <a:p>
            <a:pPr>
              <a:defRPr/>
            </a:pPr>
            <a:r>
              <a:rPr lang="en-US" sz="2800" dirty="0"/>
              <a:t>Users manipulates geometric elements, program resamples and redisplays elements</a:t>
            </a:r>
          </a:p>
          <a:p>
            <a:pPr lvl="1">
              <a:defRPr/>
            </a:pPr>
            <a:r>
              <a:rPr lang="en-US" sz="2400" dirty="0"/>
              <a:t>cannot usually work directly with individual pixels </a:t>
            </a:r>
          </a:p>
          <a:p>
            <a:pPr>
              <a:defRPr/>
            </a:pPr>
            <a:endParaRPr lang="en-US" sz="2800" dirty="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F2E3FAD-8CD3-4E4C-ABCB-7E0DF45CAC84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1981200" y="332656"/>
            <a:ext cx="7772400" cy="16093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Geometry-Based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42928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>
            <a:extLst>
              <a:ext uri="{FF2B5EF4-FFF2-40B4-BE49-F238E27FC236}">
                <a16:creationId xmlns:a16="http://schemas.microsoft.com/office/drawing/2014/main" id="{F00BD64F-F1AF-2C4C-8D75-A4F02530DB4D}"/>
              </a:ext>
            </a:extLst>
          </p:cNvPr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774825" y="1341439"/>
            <a:ext cx="8713788" cy="5400675"/>
          </a:xfrm>
        </p:spPr>
        <p:txBody>
          <a:bodyPr/>
          <a:lstStyle/>
          <a:p>
            <a:r>
              <a:rPr lang="en-US" altLang="pt-BR" sz="2800" dirty="0">
                <a:ea typeface="ＭＳ Ｐゴシック" panose="020B0600070205080204" pitchFamily="34" charset="-128"/>
              </a:rPr>
              <a:t>Model captures salient features (data, behavior) of thing/phenomenon being modeled</a:t>
            </a:r>
          </a:p>
          <a:p>
            <a:pPr lvl="1"/>
            <a:r>
              <a:rPr lang="en-US" altLang="pt-BR" sz="2400" dirty="0">
                <a:ea typeface="ＭＳ Ｐゴシック" panose="020B0600070205080204" pitchFamily="34" charset="-128"/>
              </a:rPr>
              <a:t>data includes geometry, appearance, attributes…</a:t>
            </a:r>
          </a:p>
          <a:p>
            <a:pPr lvl="1"/>
            <a:r>
              <a:rPr lang="en-US" altLang="pt-BR" sz="2400" dirty="0">
                <a:ea typeface="ＭＳ Ｐゴシック" panose="020B0600070205080204" pitchFamily="34" charset="-128"/>
              </a:rPr>
              <a:t>note similarity to OOP ideas</a:t>
            </a:r>
          </a:p>
          <a:p>
            <a:r>
              <a:rPr lang="en-US" altLang="pt-BR" sz="2800" dirty="0">
                <a:ea typeface="ＭＳ Ｐゴシック" panose="020B0600070205080204" pitchFamily="34" charset="-128"/>
              </a:rPr>
              <a:t>Modeling allows us to cope with complexity</a:t>
            </a:r>
          </a:p>
          <a:p>
            <a:r>
              <a:rPr lang="en-US" altLang="pt-BR" sz="2800" dirty="0">
                <a:ea typeface="ＭＳ Ｐゴシック" panose="020B0600070205080204" pitchFamily="34" charset="-128"/>
              </a:rPr>
              <a:t>CG focus: </a:t>
            </a:r>
          </a:p>
          <a:p>
            <a:pPr lvl="1"/>
            <a:r>
              <a:rPr lang="en-US" altLang="pt-BR" sz="2400" dirty="0">
                <a:ea typeface="ＭＳ Ｐゴシック" panose="020B0600070205080204" pitchFamily="34" charset="-128"/>
              </a:rPr>
              <a:t>modeling and viewing simple everyday objects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15F9527A-E0E6-2449-B040-F65616BE1C4F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1919536" y="188640"/>
            <a:ext cx="7772400" cy="16093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What is Geometric Modeling?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35478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5C5D5-C7FE-5841-B145-D137CCBDC30C}"/>
              </a:ext>
            </a:extLst>
          </p:cNvPr>
          <p:cNvSpPr>
            <a:spLocks noGrp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631951" y="1658938"/>
            <a:ext cx="3876675" cy="17002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Modeling</a:t>
            </a:r>
          </a:p>
          <a:p>
            <a:pPr lvl="1">
              <a:spcBef>
                <a:spcPts val="0"/>
              </a:spcBef>
              <a:defRPr/>
            </a:pPr>
            <a:r>
              <a:rPr lang="en-US" dirty="0"/>
              <a:t>Create models</a:t>
            </a:r>
          </a:p>
          <a:p>
            <a:pPr lvl="1">
              <a:spcBef>
                <a:spcPts val="0"/>
              </a:spcBef>
              <a:defRPr/>
            </a:pPr>
            <a:r>
              <a:rPr lang="en-US" dirty="0"/>
              <a:t>Apply materials to models</a:t>
            </a:r>
          </a:p>
          <a:p>
            <a:pPr lvl="1">
              <a:spcBef>
                <a:spcPts val="0"/>
              </a:spcBef>
              <a:defRPr/>
            </a:pPr>
            <a:r>
              <a:rPr lang="en-US" dirty="0"/>
              <a:t>Place models around scene</a:t>
            </a:r>
          </a:p>
          <a:p>
            <a:pPr lvl="1">
              <a:spcBef>
                <a:spcPts val="0"/>
              </a:spcBef>
              <a:defRPr/>
            </a:pPr>
            <a:r>
              <a:rPr lang="en-US" dirty="0"/>
              <a:t>Place lights in scene </a:t>
            </a:r>
          </a:p>
          <a:p>
            <a:pPr lvl="1">
              <a:spcBef>
                <a:spcPts val="0"/>
              </a:spcBef>
              <a:defRPr/>
            </a:pPr>
            <a:r>
              <a:rPr lang="en-US" dirty="0"/>
              <a:t>Place the camera</a:t>
            </a:r>
          </a:p>
        </p:txBody>
      </p:sp>
      <p:sp>
        <p:nvSpPr>
          <p:cNvPr id="14354" name="Title 1">
            <a:extLst>
              <a:ext uri="{FF2B5EF4-FFF2-40B4-BE49-F238E27FC236}">
                <a16:creationId xmlns:a16="http://schemas.microsoft.com/office/drawing/2014/main" id="{8607E6D4-8951-DF4F-A9A6-1F266A23A70D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930400" y="611188"/>
            <a:ext cx="8229600" cy="3921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800" dirty="0"/>
              <a:t>Modeling vs. Rendering</a:t>
            </a:r>
          </a:p>
        </p:txBody>
      </p:sp>
      <p:pic>
        <p:nvPicPr>
          <p:cNvPr id="10" name="Picture 9" descr="modelrendering_01.png">
            <a:extLst>
              <a:ext uri="{FF2B5EF4-FFF2-40B4-BE49-F238E27FC236}">
                <a16:creationId xmlns:a16="http://schemas.microsoft.com/office/drawing/2014/main" id="{F34CD65C-D117-C841-AD4A-47D1DC6150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01" y="3365500"/>
            <a:ext cx="2716213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 descr="modelrendering_01.png">
            <a:extLst>
              <a:ext uri="{FF2B5EF4-FFF2-40B4-BE49-F238E27FC236}">
                <a16:creationId xmlns:a16="http://schemas.microsoft.com/office/drawing/2014/main" id="{AFCA7BFC-858A-044B-9EEB-EFDE1A89C8E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1" y="3381375"/>
            <a:ext cx="2690813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modelrendering_02.png">
            <a:extLst>
              <a:ext uri="{FF2B5EF4-FFF2-40B4-BE49-F238E27FC236}">
                <a16:creationId xmlns:a16="http://schemas.microsoft.com/office/drawing/2014/main" id="{5D38439E-E2B3-FF43-9144-4D847455D90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1" y="3367088"/>
            <a:ext cx="2862263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modelrendering_03-2.png">
            <a:extLst>
              <a:ext uri="{FF2B5EF4-FFF2-40B4-BE49-F238E27FC236}">
                <a16:creationId xmlns:a16="http://schemas.microsoft.com/office/drawing/2014/main" id="{0312D3D9-8D7F-444C-A98B-60FFF1C24F2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9" y="3359150"/>
            <a:ext cx="28733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635C7D-866F-BE49-B6AF-DA2684665A3E}"/>
              </a:ext>
            </a:extLst>
          </p:cNvPr>
          <p:cNvCxnSpPr>
            <a:stCxn id="32" idx="1"/>
          </p:cNvCxnSpPr>
          <p:nvPr>
            <p:custDataLst>
              <p:tags r:id="rId8"/>
            </p:custDataLst>
          </p:nvPr>
        </p:nvCxnSpPr>
        <p:spPr>
          <a:xfrm flipH="1" flipV="1">
            <a:off x="6246814" y="4887914"/>
            <a:ext cx="1489075" cy="333375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modelrendering_03.png">
            <a:extLst>
              <a:ext uri="{FF2B5EF4-FFF2-40B4-BE49-F238E27FC236}">
                <a16:creationId xmlns:a16="http://schemas.microsoft.com/office/drawing/2014/main" id="{6C486F50-9B36-D842-8380-9D6D57F84F8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9" y="3357563"/>
            <a:ext cx="2879725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91189AF-D2A1-6E41-BADD-324CAAD0962F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735889" y="5053014"/>
            <a:ext cx="22177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600">
                <a:latin typeface="Verdana" panose="020B0604030504040204" pitchFamily="34" charset="0"/>
              </a:rPr>
              <a:t>Directional Light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077A9-8292-204D-AC04-151BAD3A326C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235201" y="5364163"/>
            <a:ext cx="1152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600">
                <a:latin typeface="Verdana" panose="020B0604030504040204" pitchFamily="34" charset="0"/>
              </a:rPr>
              <a:t>Ambient Light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E87EA-838A-D547-8885-28CC0EB8CE51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061326" y="4013200"/>
            <a:ext cx="13954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600">
                <a:latin typeface="Verdana" panose="020B0604030504040204" pitchFamily="34" charset="0"/>
              </a:rPr>
              <a:t>Point Light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7281B1-02C7-414B-A285-2C1EC1639894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514600" y="4341814"/>
            <a:ext cx="863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600">
                <a:latin typeface="Verdana" panose="020B0604030504040204" pitchFamily="34" charset="0"/>
              </a:rPr>
              <a:t>Spot Light</a:t>
            </a:r>
          </a:p>
        </p:txBody>
      </p:sp>
      <p:pic>
        <p:nvPicPr>
          <p:cNvPr id="7" name="Picture 6" descr="modelrendering_04.png">
            <a:extLst>
              <a:ext uri="{FF2B5EF4-FFF2-40B4-BE49-F238E27FC236}">
                <a16:creationId xmlns:a16="http://schemas.microsoft.com/office/drawing/2014/main" id="{3C8C8B05-B83A-CA4C-A4F4-FC8DF75D6B4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9" y="3370263"/>
            <a:ext cx="2886075" cy="276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97FECE9-7E9D-3446-B4CE-D365A252E8E1}"/>
              </a:ext>
            </a:extLst>
          </p:cNvPr>
          <p:cNvCxnSpPr>
            <a:stCxn id="32" idx="1"/>
          </p:cNvCxnSpPr>
          <p:nvPr>
            <p:custDataLst>
              <p:tags r:id="rId15"/>
            </p:custDataLst>
          </p:nvPr>
        </p:nvCxnSpPr>
        <p:spPr>
          <a:xfrm flipH="1" flipV="1">
            <a:off x="6604000" y="4932364"/>
            <a:ext cx="1131888" cy="288925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C9FA15-585C-254E-A254-0F02C55A3129}"/>
              </a:ext>
            </a:extLst>
          </p:cNvPr>
          <p:cNvCxnSpPr>
            <a:stCxn id="37" idx="3"/>
          </p:cNvCxnSpPr>
          <p:nvPr>
            <p:custDataLst>
              <p:tags r:id="rId16"/>
            </p:custDataLst>
          </p:nvPr>
        </p:nvCxnSpPr>
        <p:spPr>
          <a:xfrm>
            <a:off x="3378200" y="4633914"/>
            <a:ext cx="958850" cy="155575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08391F-DA12-C94D-B08C-31EDE163477C}"/>
              </a:ext>
            </a:extLst>
          </p:cNvPr>
          <p:cNvCxnSpPr>
            <a:stCxn id="34" idx="3"/>
          </p:cNvCxnSpPr>
          <p:nvPr>
            <p:custDataLst>
              <p:tags r:id="rId17"/>
            </p:custDataLst>
          </p:nvPr>
        </p:nvCxnSpPr>
        <p:spPr>
          <a:xfrm flipV="1">
            <a:off x="3387726" y="5462589"/>
            <a:ext cx="2836863" cy="193675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752AE02-EAC3-C04F-83F5-3BC362866072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 bwMode="auto">
          <a:xfrm>
            <a:off x="3648075" y="765175"/>
            <a:ext cx="4903788" cy="214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SzPct val="76000"/>
              <a:buFont typeface="Wingdings 3" pitchFamily="2" charset="2"/>
              <a:buChar char="•"/>
            </a:pPr>
            <a:endParaRPr lang="pt-BR" altLang="pt-BR" sz="17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B40C42-C832-B94D-B421-28DEDEEFED33}"/>
              </a:ext>
            </a:extLst>
          </p:cNvPr>
          <p:cNvCxnSpPr>
            <a:stCxn id="34" idx="3"/>
          </p:cNvCxnSpPr>
          <p:nvPr>
            <p:custDataLst>
              <p:tags r:id="rId19"/>
            </p:custDataLst>
          </p:nvPr>
        </p:nvCxnSpPr>
        <p:spPr>
          <a:xfrm flipV="1">
            <a:off x="3387726" y="5265739"/>
            <a:ext cx="1228725" cy="390525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A27648-0DA6-8746-B2C3-007DE16B8DC4}"/>
              </a:ext>
            </a:extLst>
          </p:cNvPr>
          <p:cNvCxnSpPr>
            <a:stCxn id="37" idx="3"/>
          </p:cNvCxnSpPr>
          <p:nvPr>
            <p:custDataLst>
              <p:tags r:id="rId20"/>
            </p:custDataLst>
          </p:nvPr>
        </p:nvCxnSpPr>
        <p:spPr>
          <a:xfrm flipV="1">
            <a:off x="3378201" y="4573589"/>
            <a:ext cx="1095375" cy="60325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569B22-CEEF-CC44-94CB-D081FB001F64}"/>
              </a:ext>
            </a:extLst>
          </p:cNvPr>
          <p:cNvCxnSpPr>
            <a:stCxn id="35" idx="1"/>
          </p:cNvCxnSpPr>
          <p:nvPr>
            <p:custDataLst>
              <p:tags r:id="rId21"/>
            </p:custDataLst>
          </p:nvPr>
        </p:nvCxnSpPr>
        <p:spPr>
          <a:xfrm flipH="1" flipV="1">
            <a:off x="5499101" y="3900489"/>
            <a:ext cx="2562225" cy="280987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B16419-9D5B-5C4B-9C8F-D0413FB91416}"/>
              </a:ext>
            </a:extLst>
          </p:cNvPr>
          <p:cNvCxnSpPr>
            <a:stCxn id="35" idx="1"/>
          </p:cNvCxnSpPr>
          <p:nvPr>
            <p:custDataLst>
              <p:tags r:id="rId22"/>
            </p:custDataLst>
          </p:nvPr>
        </p:nvCxnSpPr>
        <p:spPr>
          <a:xfrm flipH="1">
            <a:off x="5573713" y="4181476"/>
            <a:ext cx="2487612" cy="360363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pdoran_lighting_final.tif">
            <a:extLst>
              <a:ext uri="{FF2B5EF4-FFF2-40B4-BE49-F238E27FC236}">
                <a16:creationId xmlns:a16="http://schemas.microsoft.com/office/drawing/2014/main" id="{E5B8803A-8724-974F-BD1F-84593189350C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1" y="3309938"/>
            <a:ext cx="2932113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C8EDA92-D770-0F4E-BAE6-DEE46E6B5A3A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 bwMode="auto">
          <a:xfrm>
            <a:off x="6167439" y="1628776"/>
            <a:ext cx="387667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pt-BR" sz="1800" b="1" dirty="0">
                <a:latin typeface="Tahoma" panose="020B0604030504040204" pitchFamily="34" charset="0"/>
              </a:rPr>
              <a:t>Rendering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FontTx/>
              <a:buChar char="–"/>
            </a:pPr>
            <a:r>
              <a:rPr lang="en-US" altLang="pt-BR" sz="1600" b="1" dirty="0">
                <a:latin typeface="Tahoma" panose="020B0604030504040204" pitchFamily="34" charset="0"/>
              </a:rPr>
              <a:t>Take </a:t>
            </a:r>
            <a:r>
              <a:rPr lang="en-US" altLang="en-US" sz="1600" b="1" dirty="0">
                <a:latin typeface="Tahoma" panose="020B0604030504040204" pitchFamily="34" charset="0"/>
              </a:rPr>
              <a:t>“</a:t>
            </a:r>
            <a:r>
              <a:rPr lang="en-US" altLang="pt-BR" sz="1600" b="1" dirty="0">
                <a:latin typeface="Tahoma" panose="020B0604030504040204" pitchFamily="34" charset="0"/>
              </a:rPr>
              <a:t>picture</a:t>
            </a:r>
            <a:r>
              <a:rPr lang="en-US" altLang="en-US" sz="1600" b="1" dirty="0">
                <a:latin typeface="Tahoma" panose="020B0604030504040204" pitchFamily="34" charset="0"/>
              </a:rPr>
              <a:t>”</a:t>
            </a:r>
            <a:r>
              <a:rPr lang="en-US" altLang="pt-BR" sz="1600" b="1" dirty="0">
                <a:latin typeface="Tahoma" panose="020B0604030504040204" pitchFamily="34" charset="0"/>
              </a:rPr>
              <a:t> with camera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FontTx/>
              <a:buChar char="–"/>
            </a:pPr>
            <a:r>
              <a:rPr lang="en-US" altLang="pt-BR" sz="1600" b="1" dirty="0">
                <a:latin typeface="Tahoma" panose="020B0604030504040204" pitchFamily="34" charset="0"/>
              </a:rPr>
              <a:t>Both can be done with commercial software: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FontTx/>
              <a:buChar char="–"/>
            </a:pPr>
            <a:r>
              <a:rPr lang="en-US" altLang="pt-BR" sz="1600" b="1" dirty="0">
                <a:latin typeface="Tahoma" panose="020B0604030504040204" pitchFamily="34" charset="0"/>
              </a:rPr>
              <a:t>Autodesk </a:t>
            </a:r>
            <a:r>
              <a:rPr lang="en-US" altLang="pt-BR" sz="1600" b="1" dirty="0" err="1">
                <a:latin typeface="Tahoma" panose="020B0604030504040204" pitchFamily="34" charset="0"/>
              </a:rPr>
              <a:t>MayaTM</a:t>
            </a:r>
            <a:r>
              <a:rPr lang="en-US" altLang="pt-BR" sz="1600" b="1" dirty="0">
                <a:latin typeface="Tahoma" panose="020B0604030504040204" pitchFamily="34" charset="0"/>
              </a:rPr>
              <a:t> ,3D Studio </a:t>
            </a:r>
            <a:r>
              <a:rPr lang="en-US" altLang="pt-BR" sz="1600" b="1" dirty="0" err="1">
                <a:latin typeface="Tahoma" panose="020B0604030504040204" pitchFamily="34" charset="0"/>
              </a:rPr>
              <a:t>MaxTM</a:t>
            </a:r>
            <a:r>
              <a:rPr lang="en-US" altLang="pt-BR" sz="1600" b="1" dirty="0">
                <a:latin typeface="Tahoma" panose="020B0604030504040204" pitchFamily="34" charset="0"/>
              </a:rPr>
              <a:t>,  </a:t>
            </a:r>
            <a:r>
              <a:rPr lang="en-US" altLang="pt-BR" sz="1600" b="1" dirty="0" err="1">
                <a:latin typeface="Tahoma" panose="020B0604030504040204" pitchFamily="34" charset="0"/>
              </a:rPr>
              <a:t>BlenderTM</a:t>
            </a:r>
            <a:r>
              <a:rPr lang="en-US" altLang="pt-BR" sz="1600" b="1" dirty="0">
                <a:latin typeface="Tahoma" panose="020B0604030504040204" pitchFamily="34" charset="0"/>
              </a:rPr>
              <a:t>, etc.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349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32" grpId="1"/>
      <p:bldP spid="34" grpId="0"/>
      <p:bldP spid="34" grpId="1"/>
      <p:bldP spid="35" grpId="0"/>
      <p:bldP spid="35" grpId="1"/>
      <p:bldP spid="37" grpId="0"/>
      <p:bldP spid="37" grpId="1"/>
      <p:bldP spid="24" grpId="0" build="p"/>
      <p:bldP spid="2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6">
            <a:extLst>
              <a:ext uri="{FF2B5EF4-FFF2-40B4-BE49-F238E27FC236}">
                <a16:creationId xmlns:a16="http://schemas.microsoft.com/office/drawing/2014/main" id="{3B94EF41-E534-8340-8BF4-E66CF8C5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080" y="620688"/>
            <a:ext cx="8915400" cy="685800"/>
          </a:xfrm>
        </p:spPr>
        <p:txBody>
          <a:bodyPr>
            <a:normAutofit fontScale="90000"/>
          </a:bodyPr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Geometry-Based Graphics </a:t>
            </a:r>
            <a:br>
              <a:rPr lang="en-US" altLang="pt-BR" dirty="0">
                <a:ea typeface="ＭＳ Ｐゴシック" panose="020B0600070205080204" pitchFamily="34" charset="-128"/>
              </a:rPr>
            </a:br>
            <a:r>
              <a:rPr lang="en-US" altLang="pt-BR" dirty="0">
                <a:ea typeface="ＭＳ Ｐゴシック" panose="020B0600070205080204" pitchFamily="34" charset="-128"/>
              </a:rPr>
              <a:t>Rendering Approaches</a:t>
            </a:r>
          </a:p>
        </p:txBody>
      </p:sp>
      <p:sp>
        <p:nvSpPr>
          <p:cNvPr id="151554" name="Content Placeholder 7">
            <a:extLst>
              <a:ext uri="{FF2B5EF4-FFF2-40B4-BE49-F238E27FC236}">
                <a16:creationId xmlns:a16="http://schemas.microsoft.com/office/drawing/2014/main" id="{90F1FE45-E358-4F46-92ED-1BE6EE4DB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>
                <a:ea typeface="ＭＳ Ｐゴシック" panose="020B0600070205080204" pitchFamily="34" charset="-128"/>
              </a:rPr>
              <a:t>Rendering is the final process of creating the actual 2D image or animation from the prepared scene.</a:t>
            </a:r>
          </a:p>
          <a:p>
            <a:r>
              <a:rPr lang="pt-BR" altLang="pt-BR">
                <a:ea typeface="ＭＳ Ｐゴシック" panose="020B0600070205080204" pitchFamily="34" charset="-128"/>
              </a:rPr>
              <a:t>Two methods of producing images of three-dimensional solid objects.</a:t>
            </a:r>
          </a:p>
          <a:p>
            <a:pPr lvl="1"/>
            <a:r>
              <a:rPr lang="pt-BR" altLang="pt-BR">
                <a:ea typeface="ＭＳ Ｐゴシック" panose="020B0600070205080204" pitchFamily="34" charset="-128"/>
              </a:rPr>
              <a:t>Ray tracing</a:t>
            </a:r>
          </a:p>
          <a:p>
            <a:pPr lvl="1"/>
            <a:r>
              <a:rPr lang="pt-BR" altLang="pt-BR">
                <a:ea typeface="ＭＳ Ｐゴシック" panose="020B0600070205080204" pitchFamily="34" charset="-128"/>
              </a:rPr>
              <a:t>Polygon based rendering</a:t>
            </a:r>
          </a:p>
          <a:p>
            <a:endParaRPr lang="en-US" altLang="pt-BR"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1180C-469E-284A-A62F-9FC9A8CC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3A18133-EA4D-1B46-B1F4-6B027565A82E}" type="slidenum">
              <a:rPr lang="pt-BR" altLang="pt-BR" sz="1400">
                <a:latin typeface="Arial" panose="020B0604020202020204" pitchFamily="34" charset="0"/>
              </a:rPr>
              <a:pPr eaLnBrk="1" hangingPunct="1"/>
              <a:t>46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469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1DECDCC-E863-A44D-8136-91644968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Ray </a:t>
            </a:r>
            <a:r>
              <a:rPr lang="en-US" dirty="0" err="1"/>
              <a:t>TRacing</a:t>
            </a:r>
            <a:endParaRPr lang="en-US" dirty="0"/>
          </a:p>
        </p:txBody>
      </p:sp>
      <p:sp>
        <p:nvSpPr>
          <p:cNvPr id="152578" name="Text Placeholder 8">
            <a:extLst>
              <a:ext uri="{FF2B5EF4-FFF2-40B4-BE49-F238E27FC236}">
                <a16:creationId xmlns:a16="http://schemas.microsoft.com/office/drawing/2014/main" id="{8D84FF72-2137-8B44-8047-482793CB3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046E8-38E5-664E-969E-43C47E7C2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AD58B-4F71-2C42-A527-683C426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F652509-3618-F94A-ACA7-9D0458416E76}" type="slidenum">
              <a:rPr lang="pt-BR" altLang="pt-BR" sz="1400">
                <a:latin typeface="Arial" panose="020B0604020202020204" pitchFamily="34" charset="0"/>
              </a:rPr>
              <a:pPr eaLnBrk="1" hangingPunct="1"/>
              <a:t>47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46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2">
            <a:extLst>
              <a:ext uri="{FF2B5EF4-FFF2-40B4-BE49-F238E27FC236}">
                <a16:creationId xmlns:a16="http://schemas.microsoft.com/office/drawing/2014/main" id="{A8A92043-DE05-174C-8950-E278998BF0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Ray-traced blob </a:t>
            </a:r>
          </a:p>
        </p:txBody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B0B30E31-91EB-E542-A4F7-90861B1879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153601" name="Date Placeholder 3">
            <a:extLst>
              <a:ext uri="{FF2B5EF4-FFF2-40B4-BE49-F238E27FC236}">
                <a16:creationId xmlns:a16="http://schemas.microsoft.com/office/drawing/2014/main" id="{5B8223E1-8899-E64B-BD51-7E9064E8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53602" name="Slide Number Placeholder 4">
            <a:extLst>
              <a:ext uri="{FF2B5EF4-FFF2-40B4-BE49-F238E27FC236}">
                <a16:creationId xmlns:a16="http://schemas.microsoft.com/office/drawing/2014/main" id="{EAA82BF9-A075-EB4D-89A6-5E22D522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659EBFBE-B118-C243-9791-E0BA05B500E1}" type="slidenum">
              <a:rPr lang="en-US" altLang="pt-BR" sz="1400">
                <a:latin typeface="Arial" panose="020B0604020202020204" pitchFamily="34" charset="0"/>
              </a:rPr>
              <a:pPr eaLnBrk="1" hangingPunct="1"/>
              <a:t>48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pic>
        <p:nvPicPr>
          <p:cNvPr id="153605" name="Picture 4" descr="blob1c">
            <a:extLst>
              <a:ext uri="{FF2B5EF4-FFF2-40B4-BE49-F238E27FC236}">
                <a16:creationId xmlns:a16="http://schemas.microsoft.com/office/drawing/2014/main" id="{6F58D2E6-B6F0-AD4C-9D5F-209B26ED7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98407"/>
            <a:ext cx="7127776" cy="534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69620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>
            <a:extLst>
              <a:ext uri="{FF2B5EF4-FFF2-40B4-BE49-F238E27FC236}">
                <a16:creationId xmlns:a16="http://schemas.microsoft.com/office/drawing/2014/main" id="{F86E7953-477F-B043-95D2-4F786B4C7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How does Ray-Tracing work?</a:t>
            </a:r>
          </a:p>
        </p:txBody>
      </p:sp>
      <p:sp>
        <p:nvSpPr>
          <p:cNvPr id="155650" name="Rectangle 3">
            <a:extLst>
              <a:ext uri="{FF2B5EF4-FFF2-40B4-BE49-F238E27FC236}">
                <a16:creationId xmlns:a16="http://schemas.microsoft.com/office/drawing/2014/main" id="{3C1CD70D-4A30-544B-8AAB-082A50A8B0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pt-BR" dirty="0">
                <a:ea typeface="ＭＳ Ｐゴシック" panose="020B0600070205080204" pitchFamily="34" charset="-128"/>
              </a:rPr>
              <a:t>Modeling</a:t>
            </a:r>
          </a:p>
          <a:p>
            <a:pPr lvl="1" eaLnBrk="1" hangingPunct="1"/>
            <a:r>
              <a:rPr lang="en-US" altLang="pt-BR" dirty="0">
                <a:ea typeface="ＭＳ Ｐゴシック" panose="020B0600070205080204" pitchFamily="34" charset="-128"/>
              </a:rPr>
              <a:t>Build a 3D model of the world </a:t>
            </a:r>
          </a:p>
          <a:p>
            <a:pPr lvl="2" eaLnBrk="1" hangingPunct="1"/>
            <a:r>
              <a:rPr lang="en-US" altLang="pt-BR" dirty="0">
                <a:ea typeface="ＭＳ Ｐゴシック" panose="020B0600070205080204" pitchFamily="34" charset="-128"/>
              </a:rPr>
              <a:t>Geometric primitives</a:t>
            </a:r>
          </a:p>
          <a:p>
            <a:pPr lvl="2" eaLnBrk="1" hangingPunct="1"/>
            <a:r>
              <a:rPr lang="en-US" altLang="pt-BR" dirty="0">
                <a:ea typeface="ＭＳ Ｐゴシック" panose="020B0600070205080204" pitchFamily="34" charset="-128"/>
              </a:rPr>
              <a:t>Light sources</a:t>
            </a:r>
          </a:p>
          <a:p>
            <a:pPr lvl="2" eaLnBrk="1" hangingPunct="1"/>
            <a:r>
              <a:rPr lang="en-US" altLang="pt-BR" dirty="0">
                <a:ea typeface="ＭＳ Ｐゴシック" panose="020B0600070205080204" pitchFamily="34" charset="-128"/>
              </a:rPr>
              <a:t>Material properties</a:t>
            </a:r>
          </a:p>
          <a:p>
            <a:pPr lvl="1" eaLnBrk="1" hangingPunct="1"/>
            <a:r>
              <a:rPr lang="en-US" altLang="pt-BR" dirty="0">
                <a:ea typeface="ＭＳ Ｐゴシック" panose="020B0600070205080204" pitchFamily="34" charset="-128"/>
              </a:rPr>
              <a:t>Simulate the bouncing of light rays</a:t>
            </a:r>
          </a:p>
          <a:p>
            <a:pPr lvl="2" eaLnBrk="1" hangingPunct="1"/>
            <a:r>
              <a:rPr lang="en-US" altLang="pt-BR" dirty="0">
                <a:ea typeface="ＭＳ Ｐゴシック" panose="020B0600070205080204" pitchFamily="34" charset="-128"/>
              </a:rPr>
              <a:t>Trace ray from eye through image pixel to see what it hits</a:t>
            </a:r>
          </a:p>
          <a:p>
            <a:pPr lvl="2" eaLnBrk="1" hangingPunct="1"/>
            <a:r>
              <a:rPr lang="en-US" altLang="pt-BR" dirty="0">
                <a:ea typeface="ＭＳ Ｐゴシック" panose="020B0600070205080204" pitchFamily="34" charset="-128"/>
              </a:rPr>
              <a:t>From there, bounce ray in reflection direction, towards light source, etc.</a:t>
            </a:r>
          </a:p>
          <a:p>
            <a:pPr lvl="2" eaLnBrk="1" hangingPunct="1"/>
            <a:r>
              <a:rPr lang="en-US" altLang="pt-BR" dirty="0">
                <a:ea typeface="ＭＳ Ｐゴシック" panose="020B0600070205080204" pitchFamily="34" charset="-128"/>
              </a:rPr>
              <a:t>Thus, model physics of emission, reflection, transmission, etc. (backwards)</a:t>
            </a:r>
          </a:p>
          <a:p>
            <a:pPr lvl="2" eaLnBrk="1" hangingPunct="1"/>
            <a:endParaRPr lang="en-US" altLang="pt-B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401264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>
            <a:extLst>
              <a:ext uri="{FF2B5EF4-FFF2-40B4-BE49-F238E27FC236}">
                <a16:creationId xmlns:a16="http://schemas.microsoft.com/office/drawing/2014/main" id="{E57514E0-A581-A34A-9F15-CF6932E7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562" name="Rectangle 2">
            <a:extLst>
              <a:ext uri="{FF2B5EF4-FFF2-40B4-BE49-F238E27FC236}">
                <a16:creationId xmlns:a16="http://schemas.microsoft.com/office/drawing/2014/main" id="{B8DF4690-B694-DA4A-B091-64DA6130E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308725"/>
            <a:ext cx="9144000" cy="6492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74010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Rectangle 2">
            <a:extLst>
              <a:ext uri="{FF2B5EF4-FFF2-40B4-BE49-F238E27FC236}">
                <a16:creationId xmlns:a16="http://schemas.microsoft.com/office/drawing/2014/main" id="{0B66DD0A-29A4-7E42-A767-814FEEFE7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Ray thru pixel</a:t>
            </a:r>
          </a:p>
        </p:txBody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58315937-3972-9E4D-90A6-75FA8526FC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156673" name="Date Placeholder 3">
            <a:extLst>
              <a:ext uri="{FF2B5EF4-FFF2-40B4-BE49-F238E27FC236}">
                <a16:creationId xmlns:a16="http://schemas.microsoft.com/office/drawing/2014/main" id="{9EF6047D-E535-2049-9729-13FE3973EB1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56674" name="Slide Number Placeholder 4">
            <a:extLst>
              <a:ext uri="{FF2B5EF4-FFF2-40B4-BE49-F238E27FC236}">
                <a16:creationId xmlns:a16="http://schemas.microsoft.com/office/drawing/2014/main" id="{8EDAE2BB-F932-7845-AC35-3DEDD9D4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8F72C3E3-4574-1046-B16D-EE55FCD9CE16}" type="slidenum">
              <a:rPr lang="en-US" altLang="pt-BR" sz="1400">
                <a:latin typeface="Arial" panose="020B0604020202020204" pitchFamily="34" charset="0"/>
              </a:rPr>
              <a:pPr eaLnBrk="1" hangingPunct="1"/>
              <a:t>50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pic>
        <p:nvPicPr>
          <p:cNvPr id="156677" name="Picture 5" descr="ray2">
            <a:extLst>
              <a:ext uri="{FF2B5EF4-FFF2-40B4-BE49-F238E27FC236}">
                <a16:creationId xmlns:a16="http://schemas.microsoft.com/office/drawing/2014/main" id="{DCA755DA-BB03-2849-9351-C4091F7FD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" r="7433"/>
          <a:stretch>
            <a:fillRect/>
          </a:stretch>
        </p:blipFill>
        <p:spPr bwMode="auto">
          <a:xfrm>
            <a:off x="2209801" y="1889102"/>
            <a:ext cx="6680921" cy="474880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314555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Date Placeholder 1">
            <a:extLst>
              <a:ext uri="{FF2B5EF4-FFF2-40B4-BE49-F238E27FC236}">
                <a16:creationId xmlns:a16="http://schemas.microsoft.com/office/drawing/2014/main" id="{FFE97ED7-E964-364C-BE0A-D674857A6559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57698" name="Slide Number Placeholder 2">
            <a:extLst>
              <a:ext uri="{FF2B5EF4-FFF2-40B4-BE49-F238E27FC236}">
                <a16:creationId xmlns:a16="http://schemas.microsoft.com/office/drawing/2014/main" id="{47DB4157-24C9-4B41-99DB-7F0231C91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CDBDAC4D-242C-0743-BF2E-C46926A914CA}" type="slidenum">
              <a:rPr lang="en-US" altLang="pt-BR" sz="1400">
                <a:latin typeface="Arial" panose="020B0604020202020204" pitchFamily="34" charset="0"/>
              </a:rPr>
              <a:pPr eaLnBrk="1" hangingPunct="1"/>
              <a:t>51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B842FCD6-318C-9544-B898-9CBB11A463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Flat blob</a:t>
            </a:r>
          </a:p>
        </p:txBody>
      </p:sp>
      <p:pic>
        <p:nvPicPr>
          <p:cNvPr id="157700" name="Picture 2" descr="blob1c-flat">
            <a:extLst>
              <a:ext uri="{FF2B5EF4-FFF2-40B4-BE49-F238E27FC236}">
                <a16:creationId xmlns:a16="http://schemas.microsoft.com/office/drawing/2014/main" id="{45195936-C62F-FB48-8875-3ACC1B5E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576844"/>
            <a:ext cx="7020272" cy="526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179142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Date Placeholder 1">
            <a:extLst>
              <a:ext uri="{FF2B5EF4-FFF2-40B4-BE49-F238E27FC236}">
                <a16:creationId xmlns:a16="http://schemas.microsoft.com/office/drawing/2014/main" id="{CC51677C-C279-8C4B-A93B-7089B37567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59746" name="Slide Number Placeholder 2">
            <a:extLst>
              <a:ext uri="{FF2B5EF4-FFF2-40B4-BE49-F238E27FC236}">
                <a16:creationId xmlns:a16="http://schemas.microsoft.com/office/drawing/2014/main" id="{638A9519-5F9D-4847-A190-D38356A9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1AE557AF-512E-D94F-B125-B59A5ADF69F5}" type="slidenum">
              <a:rPr lang="en-US" altLang="pt-BR" sz="1400">
                <a:latin typeface="Arial" panose="020B0604020202020204" pitchFamily="34" charset="0"/>
              </a:rPr>
              <a:pPr eaLnBrk="1" hangingPunct="1"/>
              <a:t>52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sp>
        <p:nvSpPr>
          <p:cNvPr id="159747" name="Rectangle 4">
            <a:extLst>
              <a:ext uri="{FF2B5EF4-FFF2-40B4-BE49-F238E27FC236}">
                <a16:creationId xmlns:a16="http://schemas.microsoft.com/office/drawing/2014/main" id="{319BABF3-8A01-FF4D-9EEC-F752B8ECB96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Bounce toward lights</a:t>
            </a:r>
          </a:p>
        </p:txBody>
      </p:sp>
      <p:pic>
        <p:nvPicPr>
          <p:cNvPr id="159748" name="Picture 3" descr="ray3">
            <a:extLst>
              <a:ext uri="{FF2B5EF4-FFF2-40B4-BE49-F238E27FC236}">
                <a16:creationId xmlns:a16="http://schemas.microsoft.com/office/drawing/2014/main" id="{18E63702-C7A0-D346-9D37-22BF5FF0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454" y="1826089"/>
            <a:ext cx="7519801" cy="446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782008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Date Placeholder 1">
            <a:extLst>
              <a:ext uri="{FF2B5EF4-FFF2-40B4-BE49-F238E27FC236}">
                <a16:creationId xmlns:a16="http://schemas.microsoft.com/office/drawing/2014/main" id="{D41703CC-9828-804E-B1B0-59178B6A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61794" name="Slide Number Placeholder 2">
            <a:extLst>
              <a:ext uri="{FF2B5EF4-FFF2-40B4-BE49-F238E27FC236}">
                <a16:creationId xmlns:a16="http://schemas.microsoft.com/office/drawing/2014/main" id="{E6A1BC5B-A716-9A4F-AB9B-EE754ACB7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76DD5216-0029-234C-AC4E-F02BC255BF70}" type="slidenum">
              <a:rPr lang="en-US" altLang="pt-BR" sz="1400">
                <a:latin typeface="Arial" panose="020B0604020202020204" pitchFamily="34" charset="0"/>
              </a:rPr>
              <a:pPr eaLnBrk="1" hangingPunct="1"/>
              <a:t>53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C627321F-B755-304E-8823-4C8BC78684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Shadows</a:t>
            </a:r>
          </a:p>
        </p:txBody>
      </p:sp>
      <p:pic>
        <p:nvPicPr>
          <p:cNvPr id="161796" name="Picture 2" descr="ray4">
            <a:extLst>
              <a:ext uri="{FF2B5EF4-FFF2-40B4-BE49-F238E27FC236}">
                <a16:creationId xmlns:a16="http://schemas.microsoft.com/office/drawing/2014/main" id="{B166CE3D-A56B-1E48-8315-DC8C0CB8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713" y="1744595"/>
            <a:ext cx="8026574" cy="476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098185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Date Placeholder 1">
            <a:extLst>
              <a:ext uri="{FF2B5EF4-FFF2-40B4-BE49-F238E27FC236}">
                <a16:creationId xmlns:a16="http://schemas.microsoft.com/office/drawing/2014/main" id="{B813358C-C992-6241-8811-6BE3F155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62818" name="Slide Number Placeholder 2">
            <a:extLst>
              <a:ext uri="{FF2B5EF4-FFF2-40B4-BE49-F238E27FC236}">
                <a16:creationId xmlns:a16="http://schemas.microsoft.com/office/drawing/2014/main" id="{0FE37180-2F32-944B-84BA-7F1520CD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8A66CE94-F549-EB44-AFBF-778A40D73EFF}" type="slidenum">
              <a:rPr lang="en-US" altLang="pt-BR" sz="1400">
                <a:latin typeface="Arial" panose="020B0604020202020204" pitchFamily="34" charset="0"/>
              </a:rPr>
              <a:pPr eaLnBrk="1" hangingPunct="1"/>
              <a:t>54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A21639A6-C4A1-BD40-99F8-57ECB5DC88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Shaded blob</a:t>
            </a:r>
          </a:p>
        </p:txBody>
      </p:sp>
      <p:pic>
        <p:nvPicPr>
          <p:cNvPr id="162820" name="Picture 2" descr="blob1c-diffuse2">
            <a:extLst>
              <a:ext uri="{FF2B5EF4-FFF2-40B4-BE49-F238E27FC236}">
                <a16:creationId xmlns:a16="http://schemas.microsoft.com/office/drawing/2014/main" id="{FB7874F7-203A-904C-B17C-CDA34DFE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381" y="1771008"/>
            <a:ext cx="6716808" cy="503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663472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Date Placeholder 2">
            <a:extLst>
              <a:ext uri="{FF2B5EF4-FFF2-40B4-BE49-F238E27FC236}">
                <a16:creationId xmlns:a16="http://schemas.microsoft.com/office/drawing/2014/main" id="{8B02F56A-CC68-E042-8FF4-1EAC6D1A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63842" name="Slide Number Placeholder 3">
            <a:extLst>
              <a:ext uri="{FF2B5EF4-FFF2-40B4-BE49-F238E27FC236}">
                <a16:creationId xmlns:a16="http://schemas.microsoft.com/office/drawing/2014/main" id="{9CD31468-F947-794B-B791-DBEF76B8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C092E524-90AC-2446-8F72-496379032A9E}" type="slidenum">
              <a:rPr lang="en-US" altLang="pt-BR" sz="1400">
                <a:latin typeface="Arial" panose="020B0604020202020204" pitchFamily="34" charset="0"/>
              </a:rPr>
              <a:pPr eaLnBrk="1" hangingPunct="1"/>
              <a:t>55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16654D43-A026-6741-91B5-993A33F18D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 dirty="0">
                <a:ea typeface="ＭＳ Ｐゴシック" panose="020B0600070205080204" pitchFamily="34" charset="-128"/>
              </a:rPr>
              <a:t>Blob with Highlights</a:t>
            </a:r>
          </a:p>
        </p:txBody>
      </p:sp>
      <p:pic>
        <p:nvPicPr>
          <p:cNvPr id="163844" name="Picture 3" descr="blob1c">
            <a:extLst>
              <a:ext uri="{FF2B5EF4-FFF2-40B4-BE49-F238E27FC236}">
                <a16:creationId xmlns:a16="http://schemas.microsoft.com/office/drawing/2014/main" id="{39789FE9-E136-4D4D-A93F-528BAC37F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971600"/>
            <a:ext cx="6071659" cy="455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87592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Date Placeholder 2">
            <a:extLst>
              <a:ext uri="{FF2B5EF4-FFF2-40B4-BE49-F238E27FC236}">
                <a16:creationId xmlns:a16="http://schemas.microsoft.com/office/drawing/2014/main" id="{83EFD3A6-19F6-8B4E-9B62-618731CC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64866" name="Slide Number Placeholder 3">
            <a:extLst>
              <a:ext uri="{FF2B5EF4-FFF2-40B4-BE49-F238E27FC236}">
                <a16:creationId xmlns:a16="http://schemas.microsoft.com/office/drawing/2014/main" id="{B07F8A26-DC5E-6C46-97E6-5BEB6E3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9734730A-FCCA-EF45-A423-5269B5AEE39A}" type="slidenum">
              <a:rPr lang="en-US" altLang="pt-BR" sz="1400">
                <a:latin typeface="Arial" panose="020B0604020202020204" pitchFamily="34" charset="0"/>
              </a:rPr>
              <a:pPr eaLnBrk="1" hangingPunct="1"/>
              <a:t>56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933064F1-BE77-0A4B-B3ED-E26FC23CF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 dirty="0">
                <a:ea typeface="ＭＳ Ｐゴシック" panose="020B0600070205080204" pitchFamily="34" charset="-128"/>
              </a:rPr>
              <a:t>Blob with ground plane</a:t>
            </a:r>
          </a:p>
        </p:txBody>
      </p:sp>
      <p:pic>
        <p:nvPicPr>
          <p:cNvPr id="164868" name="Picture 3" descr="blob1c-floored">
            <a:extLst>
              <a:ext uri="{FF2B5EF4-FFF2-40B4-BE49-F238E27FC236}">
                <a16:creationId xmlns:a16="http://schemas.microsoft.com/office/drawing/2014/main" id="{8BEBAA3A-E28E-A541-A0C0-0CF474519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670466"/>
            <a:ext cx="6408712" cy="480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6252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Date Placeholder 2">
            <a:extLst>
              <a:ext uri="{FF2B5EF4-FFF2-40B4-BE49-F238E27FC236}">
                <a16:creationId xmlns:a16="http://schemas.microsoft.com/office/drawing/2014/main" id="{F98C3646-5585-1B42-BA79-65030A31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65890" name="Slide Number Placeholder 3">
            <a:extLst>
              <a:ext uri="{FF2B5EF4-FFF2-40B4-BE49-F238E27FC236}">
                <a16:creationId xmlns:a16="http://schemas.microsoft.com/office/drawing/2014/main" id="{743F1512-4E92-E74F-8616-71A17931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CC72ECCC-382D-F24F-B660-8B465A33A80F}" type="slidenum">
              <a:rPr lang="en-US" altLang="pt-BR" sz="1400">
                <a:latin typeface="Arial" panose="020B0604020202020204" pitchFamily="34" charset="0"/>
              </a:rPr>
              <a:pPr eaLnBrk="1" hangingPunct="1"/>
              <a:t>57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EB831C71-B98E-C745-B14D-85E81C176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Blob with transparency</a:t>
            </a:r>
          </a:p>
        </p:txBody>
      </p:sp>
      <p:pic>
        <p:nvPicPr>
          <p:cNvPr id="165892" name="Picture 3" descr="blob1c-transp1">
            <a:extLst>
              <a:ext uri="{FF2B5EF4-FFF2-40B4-BE49-F238E27FC236}">
                <a16:creationId xmlns:a16="http://schemas.microsoft.com/office/drawing/2014/main" id="{ED85242B-0FE9-4F4A-BA50-0073D2D1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1603"/>
            <a:ext cx="6071658" cy="455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286381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Date Placeholder 2">
            <a:extLst>
              <a:ext uri="{FF2B5EF4-FFF2-40B4-BE49-F238E27FC236}">
                <a16:creationId xmlns:a16="http://schemas.microsoft.com/office/drawing/2014/main" id="{E0D64375-E101-FB43-A86F-B11AA71E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66914" name="Slide Number Placeholder 3">
            <a:extLst>
              <a:ext uri="{FF2B5EF4-FFF2-40B4-BE49-F238E27FC236}">
                <a16:creationId xmlns:a16="http://schemas.microsoft.com/office/drawing/2014/main" id="{A254268E-7D59-1146-B89E-14B5FD1C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66A36006-3F69-1643-AE8B-1CE7CD94EE65}" type="slidenum">
              <a:rPr lang="en-US" altLang="pt-BR" sz="1400">
                <a:latin typeface="Arial" panose="020B0604020202020204" pitchFamily="34" charset="0"/>
              </a:rPr>
              <a:pPr eaLnBrk="1" hangingPunct="1"/>
              <a:t>58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F3872A8A-90BE-7A47-8BBE-0FF2C26DD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Blob with refraction</a:t>
            </a:r>
          </a:p>
        </p:txBody>
      </p:sp>
      <p:pic>
        <p:nvPicPr>
          <p:cNvPr id="166916" name="Picture 3" descr="blob1c-ior">
            <a:extLst>
              <a:ext uri="{FF2B5EF4-FFF2-40B4-BE49-F238E27FC236}">
                <a16:creationId xmlns:a16="http://schemas.microsoft.com/office/drawing/2014/main" id="{1D0F8943-E7B7-AB45-881C-EE1397C1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48408"/>
            <a:ext cx="6876256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564223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2">
            <a:extLst>
              <a:ext uri="{FF2B5EF4-FFF2-40B4-BE49-F238E27FC236}">
                <a16:creationId xmlns:a16="http://schemas.microsoft.com/office/drawing/2014/main" id="{5313DCA1-C87E-524A-A4DC-63547709F6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What are these made of?</a:t>
            </a:r>
          </a:p>
        </p:txBody>
      </p:sp>
      <p:sp>
        <p:nvSpPr>
          <p:cNvPr id="167938" name="Rectangle 3">
            <a:extLst>
              <a:ext uri="{FF2B5EF4-FFF2-40B4-BE49-F238E27FC236}">
                <a16:creationId xmlns:a16="http://schemas.microsoft.com/office/drawing/2014/main" id="{E828FC39-E085-B042-A64F-8F5EB10C53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167939" name="Picture 4" descr="plastic-vs-metal">
            <a:extLst>
              <a:ext uri="{FF2B5EF4-FFF2-40B4-BE49-F238E27FC236}">
                <a16:creationId xmlns:a16="http://schemas.microsoft.com/office/drawing/2014/main" id="{AB9699D9-9BA0-EE44-914E-1D88F0B7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14600"/>
            <a:ext cx="78486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98404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08E35145-026A-1343-B207-145166A65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8610" name="Rectangle 2">
            <a:extLst>
              <a:ext uri="{FF2B5EF4-FFF2-40B4-BE49-F238E27FC236}">
                <a16:creationId xmlns:a16="http://schemas.microsoft.com/office/drawing/2014/main" id="{F39FA780-CFCC-C649-ABF8-2246D49AB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308725"/>
            <a:ext cx="9144000" cy="649288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69852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2">
            <a:extLst>
              <a:ext uri="{FF2B5EF4-FFF2-40B4-BE49-F238E27FC236}">
                <a16:creationId xmlns:a16="http://schemas.microsoft.com/office/drawing/2014/main" id="{4E94BBCF-D99E-FF4B-8ACB-CE80DE6BB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Textures</a:t>
            </a:r>
          </a:p>
        </p:txBody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01B3DD60-0772-3D44-A7F6-63552EAC1E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168961" name="Date Placeholder 3">
            <a:extLst>
              <a:ext uri="{FF2B5EF4-FFF2-40B4-BE49-F238E27FC236}">
                <a16:creationId xmlns:a16="http://schemas.microsoft.com/office/drawing/2014/main" id="{2CF15045-2360-FA45-AFA3-86F0D1DB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68962" name="Slide Number Placeholder 4">
            <a:extLst>
              <a:ext uri="{FF2B5EF4-FFF2-40B4-BE49-F238E27FC236}">
                <a16:creationId xmlns:a16="http://schemas.microsoft.com/office/drawing/2014/main" id="{7E933230-3152-0A4D-83A1-E6B8887D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1411CCD2-76E4-B647-A68A-E583A4536B73}" type="slidenum">
              <a:rPr lang="en-US" altLang="pt-BR" sz="1400">
                <a:latin typeface="Arial" panose="020B0604020202020204" pitchFamily="34" charset="0"/>
              </a:rPr>
              <a:pPr eaLnBrk="1" hangingPunct="1"/>
              <a:t>60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pic>
        <p:nvPicPr>
          <p:cNvPr id="168965" name="Picture 4" descr="texture1">
            <a:extLst>
              <a:ext uri="{FF2B5EF4-FFF2-40B4-BE49-F238E27FC236}">
                <a16:creationId xmlns:a16="http://schemas.microsoft.com/office/drawing/2014/main" id="{80F0C8F6-EB26-4B4E-98E4-C5ADCF42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876" y="1592796"/>
            <a:ext cx="7020272" cy="457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760149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Rectangle 2">
            <a:extLst>
              <a:ext uri="{FF2B5EF4-FFF2-40B4-BE49-F238E27FC236}">
                <a16:creationId xmlns:a16="http://schemas.microsoft.com/office/drawing/2014/main" id="{654F248D-F18C-2B41-83BC-72CF147869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POV-Ray Primitives</a:t>
            </a:r>
          </a:p>
        </p:txBody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79D8F040-4055-E944-963A-3B7305428F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169985" name="Date Placeholder 3">
            <a:extLst>
              <a:ext uri="{FF2B5EF4-FFF2-40B4-BE49-F238E27FC236}">
                <a16:creationId xmlns:a16="http://schemas.microsoft.com/office/drawing/2014/main" id="{85E04AF1-BD6E-D84E-82E3-BBBD4BD8012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69986" name="Slide Number Placeholder 4">
            <a:extLst>
              <a:ext uri="{FF2B5EF4-FFF2-40B4-BE49-F238E27FC236}">
                <a16:creationId xmlns:a16="http://schemas.microsoft.com/office/drawing/2014/main" id="{0F76D4DB-9B15-704C-BD42-66960113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F69974AA-807C-7145-B42E-DDDF1DC37C05}" type="slidenum">
              <a:rPr lang="en-US" altLang="pt-BR" sz="1400">
                <a:latin typeface="Arial" panose="020B0604020202020204" pitchFamily="34" charset="0"/>
              </a:rPr>
              <a:pPr eaLnBrk="1" hangingPunct="1"/>
              <a:t>61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pic>
        <p:nvPicPr>
          <p:cNvPr id="169989" name="Picture 4" descr="primitiv">
            <a:extLst>
              <a:ext uri="{FF2B5EF4-FFF2-40B4-BE49-F238E27FC236}">
                <a16:creationId xmlns:a16="http://schemas.microsoft.com/office/drawing/2014/main" id="{7D3B01BF-14A0-4E47-9B69-9A24C610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9" y="1914872"/>
            <a:ext cx="5879637" cy="440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44580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2">
            <a:extLst>
              <a:ext uri="{FF2B5EF4-FFF2-40B4-BE49-F238E27FC236}">
                <a16:creationId xmlns:a16="http://schemas.microsoft.com/office/drawing/2014/main" id="{62EFD516-4F15-184B-AB39-A9C9FB865C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Constructive Solid Geometry</a:t>
            </a:r>
          </a:p>
        </p:txBody>
      </p:sp>
      <p:pic>
        <p:nvPicPr>
          <p:cNvPr id="171010" name="Picture 4" descr="csg">
            <a:extLst>
              <a:ext uri="{FF2B5EF4-FFF2-40B4-BE49-F238E27FC236}">
                <a16:creationId xmlns:a16="http://schemas.microsoft.com/office/drawing/2014/main" id="{949B7D7F-C009-554D-82F7-FEB2AAD8A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364" y="2087116"/>
            <a:ext cx="4515272" cy="43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383058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2">
            <a:extLst>
              <a:ext uri="{FF2B5EF4-FFF2-40B4-BE49-F238E27FC236}">
                <a16:creationId xmlns:a16="http://schemas.microsoft.com/office/drawing/2014/main" id="{15032C03-738F-D544-B98A-456BF0BEE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Sunsethf</a:t>
            </a:r>
          </a:p>
        </p:txBody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758384C1-6679-DF41-AE19-2F6EBB9A9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172033" name="Date Placeholder 3">
            <a:extLst>
              <a:ext uri="{FF2B5EF4-FFF2-40B4-BE49-F238E27FC236}">
                <a16:creationId xmlns:a16="http://schemas.microsoft.com/office/drawing/2014/main" id="{2B3D3DDC-31B0-C14E-A462-2AAFFD9A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auto">
          <a:xfrm>
            <a:off x="1600200" y="6477000"/>
            <a:ext cx="70167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2075" tIns="46038" rIns="92075" bIns="46038" rtlCol="0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>
                <a:solidFill>
                  <a:srgbClr val="FFFF99"/>
                </a:solidFill>
                <a:latin typeface="Arial" panose="020B0604020202020204" pitchFamily="34" charset="0"/>
              </a:rPr>
              <a:t>Interactive Computer Graphics</a:t>
            </a:r>
          </a:p>
        </p:txBody>
      </p:sp>
      <p:sp>
        <p:nvSpPr>
          <p:cNvPr id="172034" name="Slide Number Placeholder 4">
            <a:extLst>
              <a:ext uri="{FF2B5EF4-FFF2-40B4-BE49-F238E27FC236}">
                <a16:creationId xmlns:a16="http://schemas.microsoft.com/office/drawing/2014/main" id="{BDF239D7-EFB3-D146-98F1-E16E7D8D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400">
                <a:latin typeface="Arial" panose="020B0604020202020204" pitchFamily="34" charset="0"/>
              </a:rPr>
              <a:t>Chapter 1 - </a:t>
            </a:r>
            <a:fld id="{06FAC5E6-E8E1-2349-B118-AF2556B68838}" type="slidenum">
              <a:rPr lang="en-US" altLang="pt-BR" sz="1400">
                <a:latin typeface="Arial" panose="020B0604020202020204" pitchFamily="34" charset="0"/>
              </a:rPr>
              <a:pPr eaLnBrk="1" hangingPunct="1"/>
              <a:t>63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pic>
        <p:nvPicPr>
          <p:cNvPr id="172037" name="Picture 4" descr="sunsethf">
            <a:extLst>
              <a:ext uri="{FF2B5EF4-FFF2-40B4-BE49-F238E27FC236}">
                <a16:creationId xmlns:a16="http://schemas.microsoft.com/office/drawing/2014/main" id="{19BF2701-14BA-CD4D-A279-AC5D70F6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49919"/>
            <a:ext cx="6228184" cy="467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662881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3C630A-451A-B940-8278-2AC2B91C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2FD73-42E6-EF44-9D2C-EB4AD84A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6B66787-EAAB-CC4A-B1AC-8EB3AB6E4389}" type="slidenum">
              <a:rPr lang="pt-BR" altLang="pt-BR" sz="1400">
                <a:latin typeface="Arial" panose="020B0604020202020204" pitchFamily="34" charset="0"/>
              </a:rPr>
              <a:pPr eaLnBrk="1" hangingPunct="1"/>
              <a:t>64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173057" name="Title 5">
            <a:extLst>
              <a:ext uri="{FF2B5EF4-FFF2-40B4-BE49-F238E27FC236}">
                <a16:creationId xmlns:a16="http://schemas.microsoft.com/office/drawing/2014/main" id="{5C4B9A98-43AC-2642-AD6E-264317D4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Ray Tracing Contest</a:t>
            </a:r>
          </a:p>
        </p:txBody>
      </p:sp>
      <p:sp>
        <p:nvSpPr>
          <p:cNvPr id="173060" name="Rectangle 6">
            <a:extLst>
              <a:ext uri="{FF2B5EF4-FFF2-40B4-BE49-F238E27FC236}">
                <a16:creationId xmlns:a16="http://schemas.microsoft.com/office/drawing/2014/main" id="{21F4C040-854C-954E-B8EA-A359ABDDF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115888"/>
            <a:ext cx="32877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/>
              <a:t>http://www.irtc.org/stills/</a:t>
            </a:r>
          </a:p>
        </p:txBody>
      </p:sp>
      <p:pic>
        <p:nvPicPr>
          <p:cNvPr id="173061" name="Picture 8">
            <a:extLst>
              <a:ext uri="{FF2B5EF4-FFF2-40B4-BE49-F238E27FC236}">
                <a16:creationId xmlns:a16="http://schemas.microsoft.com/office/drawing/2014/main" id="{B38F7C4F-855A-7E42-9D85-D5B2545AA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69" y="1628776"/>
            <a:ext cx="697230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8607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3D4D4-FE1A-064E-A464-B8892BD5C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9A6B8-B740-BC44-BDFC-14AA2377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F1781C4-60D1-8B45-A468-97F218566366}" type="slidenum">
              <a:rPr lang="pt-BR" altLang="pt-BR" sz="1400">
                <a:latin typeface="Arial" panose="020B0604020202020204" pitchFamily="34" charset="0"/>
              </a:rPr>
              <a:pPr eaLnBrk="1" hangingPunct="1"/>
              <a:t>65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174081" name="Title 5">
            <a:extLst>
              <a:ext uri="{FF2B5EF4-FFF2-40B4-BE49-F238E27FC236}">
                <a16:creationId xmlns:a16="http://schemas.microsoft.com/office/drawing/2014/main" id="{A71C5B01-B0FC-2043-849F-193E6C70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Ray Tracing Contest</a:t>
            </a:r>
          </a:p>
        </p:txBody>
      </p:sp>
      <p:sp>
        <p:nvSpPr>
          <p:cNvPr id="174084" name="Rectangle 6">
            <a:extLst>
              <a:ext uri="{FF2B5EF4-FFF2-40B4-BE49-F238E27FC236}">
                <a16:creationId xmlns:a16="http://schemas.microsoft.com/office/drawing/2014/main" id="{C046178E-45EE-184B-ADE9-4FFC8D943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1" y="115888"/>
            <a:ext cx="32877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/>
              <a:t>http://www.irtc.org/stills/</a:t>
            </a:r>
          </a:p>
        </p:txBody>
      </p:sp>
      <p:pic>
        <p:nvPicPr>
          <p:cNvPr id="174085" name="Picture 1">
            <a:extLst>
              <a:ext uri="{FF2B5EF4-FFF2-40B4-BE49-F238E27FC236}">
                <a16:creationId xmlns:a16="http://schemas.microsoft.com/office/drawing/2014/main" id="{97C5EBD7-56B2-9E47-99B9-F85EFAD2C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70064"/>
            <a:ext cx="9144000" cy="508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417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2">
            <a:extLst>
              <a:ext uri="{FF2B5EF4-FFF2-40B4-BE49-F238E27FC236}">
                <a16:creationId xmlns:a16="http://schemas.microsoft.com/office/drawing/2014/main" id="{2143F997-1EEC-394A-A8C5-E809F9857E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Drawbacks of ray tracing?</a:t>
            </a:r>
          </a:p>
        </p:txBody>
      </p:sp>
      <p:sp>
        <p:nvSpPr>
          <p:cNvPr id="176130" name="Rectangle 3">
            <a:extLst>
              <a:ext uri="{FF2B5EF4-FFF2-40B4-BE49-F238E27FC236}">
                <a16:creationId xmlns:a16="http://schemas.microsoft.com/office/drawing/2014/main" id="{1D709263-784A-584F-81B9-6BF8EAEE63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pt-BR" dirty="0">
                <a:ea typeface="ＭＳ Ｐゴシック" panose="020B0600070205080204" pitchFamily="34" charset="-128"/>
              </a:rPr>
              <a:t>Time: many rays are needed per pixel…</a:t>
            </a:r>
          </a:p>
          <a:p>
            <a:pPr lvl="1" eaLnBrk="1" hangingPunct="1"/>
            <a:r>
              <a:rPr lang="en-US" altLang="pt-BR" dirty="0">
                <a:ea typeface="ＭＳ Ｐゴシック" panose="020B0600070205080204" pitchFamily="34" charset="-128"/>
              </a:rPr>
              <a:t>Up to 25 rays through each pixel</a:t>
            </a:r>
          </a:p>
          <a:p>
            <a:pPr lvl="1" eaLnBrk="1" hangingPunct="1"/>
            <a:r>
              <a:rPr lang="en-US" altLang="pt-BR" dirty="0">
                <a:ea typeface="ＭＳ Ｐゴシック" panose="020B0600070205080204" pitchFamily="34" charset="-128"/>
              </a:rPr>
              <a:t>Each ray may bounce and split many times</a:t>
            </a:r>
          </a:p>
          <a:p>
            <a:pPr lvl="1" eaLnBrk="1" hangingPunct="1"/>
            <a:r>
              <a:rPr lang="en-US" altLang="pt-BR" dirty="0">
                <a:ea typeface="ＭＳ Ｐゴシック" panose="020B0600070205080204" pitchFamily="34" charset="-128"/>
              </a:rPr>
              <a:t>Each ray tested for intersection with many objects</a:t>
            </a:r>
          </a:p>
          <a:p>
            <a:pPr lvl="1" eaLnBrk="1" hangingPunct="1"/>
            <a:r>
              <a:rPr lang="en-US" altLang="pt-BR" dirty="0">
                <a:ea typeface="ＭＳ Ｐゴシック" panose="020B0600070205080204" pitchFamily="34" charset="-128"/>
              </a:rPr>
              <a:t>E.g. 1M pixels * 25 rays per pixel * 40 rays per ray tree * 1000 objects = 1 trillion object intersection tests…</a:t>
            </a:r>
          </a:p>
          <a:p>
            <a:pPr lvl="1" eaLnBrk="1" hangingPunct="1"/>
            <a:r>
              <a:rPr lang="en-US" altLang="pt-BR" dirty="0">
                <a:ea typeface="ＭＳ Ｐゴシック" panose="020B0600070205080204" pitchFamily="34" charset="-128"/>
              </a:rPr>
              <a:t>Too slow for real time?</a:t>
            </a:r>
          </a:p>
          <a:p>
            <a:pPr eaLnBrk="1" hangingPunct="1"/>
            <a:r>
              <a:rPr lang="en-US" altLang="pt-BR" dirty="0">
                <a:ea typeface="ＭＳ Ｐゴシック" panose="020B0600070205080204" pitchFamily="34" charset="-128"/>
              </a:rPr>
              <a:t>Hard lighting</a:t>
            </a:r>
          </a:p>
          <a:p>
            <a:pPr lvl="1" eaLnBrk="1" hangingPunct="1"/>
            <a:r>
              <a:rPr lang="en-US" altLang="pt-BR" dirty="0">
                <a:ea typeface="ＭＳ Ｐゴシック" panose="020B0600070205080204" pitchFamily="34" charset="-128"/>
              </a:rPr>
              <a:t>No soft shadows, inter-object diffusion, </a:t>
            </a:r>
            <a:r>
              <a:rPr lang="en-US" altLang="pt-BR" dirty="0" err="1">
                <a:ea typeface="ＭＳ Ｐゴシック" panose="020B0600070205080204" pitchFamily="34" charset="-128"/>
              </a:rPr>
              <a:t>etc</a:t>
            </a:r>
            <a:endParaRPr lang="en-US" altLang="pt-BR" dirty="0">
              <a:ea typeface="ＭＳ Ｐゴシック" panose="020B0600070205080204" pitchFamily="34" charset="-128"/>
            </a:endParaRPr>
          </a:p>
          <a:p>
            <a:pPr lvl="1" eaLnBrk="1" hangingPunct="1">
              <a:buFont typeface="Wingdings" pitchFamily="2" charset="2"/>
              <a:buNone/>
            </a:pPr>
            <a:endParaRPr lang="en-US" altLang="pt-B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813332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itle 1">
            <a:extLst>
              <a:ext uri="{FF2B5EF4-FFF2-40B4-BE49-F238E27FC236}">
                <a16:creationId xmlns:a16="http://schemas.microsoft.com/office/drawing/2014/main" id="{32DD6C36-F694-2E41-9F68-264CF160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Beyond Ray Tracing</a:t>
            </a:r>
          </a:p>
        </p:txBody>
      </p:sp>
      <p:sp>
        <p:nvSpPr>
          <p:cNvPr id="177154" name="Content Placeholder 2">
            <a:extLst>
              <a:ext uri="{FF2B5EF4-FFF2-40B4-BE49-F238E27FC236}">
                <a16:creationId xmlns:a16="http://schemas.microsoft.com/office/drawing/2014/main" id="{B20CFB53-2B40-6643-BFD4-8BD4FD2B0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Problems with ray tracing:</a:t>
            </a:r>
          </a:p>
          <a:p>
            <a:pPr lvl="1"/>
            <a:r>
              <a:rPr lang="en-US" altLang="pt-BR" dirty="0">
                <a:ea typeface="ＭＳ Ｐゴシック" panose="020B0600070205080204" pitchFamily="34" charset="-128"/>
              </a:rPr>
              <a:t>hard shadows</a:t>
            </a:r>
          </a:p>
          <a:p>
            <a:pPr lvl="1"/>
            <a:r>
              <a:rPr lang="en-US" altLang="pt-BR" dirty="0">
                <a:ea typeface="ＭＳ Ｐゴシック" panose="020B0600070205080204" pitchFamily="34" charset="-128"/>
              </a:rPr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3105933644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>
            <a:extLst>
              <a:ext uri="{FF2B5EF4-FFF2-40B4-BE49-F238E27FC236}">
                <a16:creationId xmlns:a16="http://schemas.microsoft.com/office/drawing/2014/main" id="{934A9328-9F39-8347-8A78-B66108CFA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512" y="116632"/>
            <a:ext cx="7772400" cy="1609344"/>
          </a:xfrm>
        </p:spPr>
        <p:txBody>
          <a:bodyPr/>
          <a:lstStyle/>
          <a:p>
            <a:pPr eaLnBrk="1" hangingPunct="1"/>
            <a:r>
              <a:rPr lang="en-US" altLang="pt-BR" dirty="0">
                <a:ea typeface="ＭＳ Ｐゴシック" panose="020B0600070205080204" pitchFamily="34" charset="-128"/>
              </a:rPr>
              <a:t>Polygon Based Rendering</a:t>
            </a:r>
          </a:p>
        </p:txBody>
      </p:sp>
      <p:sp>
        <p:nvSpPr>
          <p:cNvPr id="188418" name="Rectangle 3">
            <a:extLst>
              <a:ext uri="{FF2B5EF4-FFF2-40B4-BE49-F238E27FC236}">
                <a16:creationId xmlns:a16="http://schemas.microsoft.com/office/drawing/2014/main" id="{3EFF8FB7-4E49-094C-8133-D0AF4AA53A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1196976"/>
            <a:ext cx="8686800" cy="4975225"/>
          </a:xfrm>
        </p:spPr>
        <p:txBody>
          <a:bodyPr/>
          <a:lstStyle/>
          <a:p>
            <a:pPr lvl="1"/>
            <a:r>
              <a:rPr lang="pt-BR" altLang="pt-BR" dirty="0" err="1">
                <a:ea typeface="ＭＳ Ｐゴシック" panose="020B0600070205080204" pitchFamily="34" charset="-128"/>
              </a:rPr>
              <a:t>polygons</a:t>
            </a:r>
            <a:r>
              <a:rPr lang="pt-BR" altLang="pt-BR" dirty="0">
                <a:ea typeface="ＭＳ Ｐゴシック" panose="020B0600070205080204" pitchFamily="34" charset="-128"/>
              </a:rPr>
              <a:t> are </a:t>
            </a:r>
            <a:r>
              <a:rPr lang="pt-BR" altLang="pt-BR" dirty="0" err="1">
                <a:ea typeface="ＭＳ Ｐゴシック" panose="020B0600070205080204" pitchFamily="34" charset="-128"/>
              </a:rPr>
              <a:t>rendered</a:t>
            </a:r>
            <a:endParaRPr lang="pt-BR" altLang="pt-BR" dirty="0">
              <a:ea typeface="ＭＳ Ｐゴシック" panose="020B0600070205080204" pitchFamily="34" charset="-128"/>
            </a:endParaRPr>
          </a:p>
          <a:p>
            <a:pPr lvl="1"/>
            <a:r>
              <a:rPr lang="pt-BR" altLang="pt-BR" dirty="0" err="1">
                <a:ea typeface="ＭＳ Ｐゴシック" panose="020B0600070205080204" pitchFamily="34" charset="-128"/>
              </a:rPr>
              <a:t>normally</a:t>
            </a:r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one</a:t>
            </a:r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at</a:t>
            </a:r>
            <a:r>
              <a:rPr lang="pt-BR" altLang="pt-BR" dirty="0">
                <a:ea typeface="ＭＳ Ｐゴシック" panose="020B0600070205080204" pitchFamily="34" charset="-128"/>
              </a:rPr>
              <a:t> a time</a:t>
            </a:r>
          </a:p>
          <a:p>
            <a:pPr lvl="1"/>
            <a:r>
              <a:rPr lang="pt-BR" altLang="pt-BR" dirty="0" err="1">
                <a:ea typeface="ＭＳ Ｐゴシック" panose="020B0600070205080204" pitchFamily="34" charset="-128"/>
              </a:rPr>
              <a:t>into</a:t>
            </a:r>
            <a:r>
              <a:rPr lang="pt-BR" altLang="pt-BR" dirty="0">
                <a:ea typeface="ＭＳ Ｐゴシック" panose="020B0600070205080204" pitchFamily="34" charset="-128"/>
              </a:rPr>
              <a:t> a frame buffer.</a:t>
            </a:r>
          </a:p>
          <a:p>
            <a:r>
              <a:rPr lang="pt-BR" altLang="pt-BR" dirty="0" err="1">
                <a:ea typeface="ＭＳ Ｐゴシック" panose="020B0600070205080204" pitchFamily="34" charset="-128"/>
              </a:rPr>
              <a:t>Is</a:t>
            </a:r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fast</a:t>
            </a:r>
            <a:endParaRPr lang="pt-BR" altLang="pt-BR" dirty="0">
              <a:ea typeface="ＭＳ Ｐゴシック" panose="020B0600070205080204" pitchFamily="34" charset="-128"/>
            </a:endParaRPr>
          </a:p>
          <a:p>
            <a:r>
              <a:rPr lang="pt-BR" altLang="pt-BR" dirty="0" err="1">
                <a:ea typeface="ＭＳ Ｐゴシック" panose="020B0600070205080204" pitchFamily="34" charset="-128"/>
              </a:rPr>
              <a:t>support</a:t>
            </a:r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simplistic</a:t>
            </a:r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lighting</a:t>
            </a:r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models</a:t>
            </a:r>
            <a:endParaRPr lang="pt-BR" altLang="pt-BR" dirty="0">
              <a:ea typeface="ＭＳ Ｐゴシック" panose="020B0600070205080204" pitchFamily="34" charset="-128"/>
            </a:endParaRPr>
          </a:p>
          <a:p>
            <a:pPr lvl="1"/>
            <a:r>
              <a:rPr lang="pt-BR" altLang="pt-BR" dirty="0" err="1">
                <a:ea typeface="ＭＳ Ｐゴシック" panose="020B0600070205080204" pitchFamily="34" charset="-128"/>
              </a:rPr>
              <a:t>images</a:t>
            </a:r>
            <a:r>
              <a:rPr lang="pt-BR" altLang="pt-BR" dirty="0">
                <a:ea typeface="ＭＳ Ｐゴシック" panose="020B0600070205080204" pitchFamily="34" charset="-128"/>
              </a:rPr>
              <a:t> do </a:t>
            </a:r>
            <a:r>
              <a:rPr lang="pt-BR" altLang="pt-BR" dirty="0" err="1">
                <a:ea typeface="ＭＳ Ｐゴシック" panose="020B0600070205080204" pitchFamily="34" charset="-128"/>
              </a:rPr>
              <a:t>not</a:t>
            </a:r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necessarily</a:t>
            </a:r>
            <a:r>
              <a:rPr lang="pt-BR" altLang="pt-BR" dirty="0">
                <a:ea typeface="ＭＳ Ｐゴシック" panose="020B0600070205080204" pitchFamily="34" charset="-128"/>
              </a:rPr>
              <a:t> look </a:t>
            </a:r>
            <a:r>
              <a:rPr lang="pt-BR" altLang="pt-BR" dirty="0" err="1">
                <a:ea typeface="ＭＳ Ｐゴシック" panose="020B0600070205080204" pitchFamily="34" charset="-128"/>
              </a:rPr>
              <a:t>realistic</a:t>
            </a:r>
            <a:r>
              <a:rPr lang="pt-BR" altLang="pt-BR" dirty="0">
                <a:ea typeface="ＭＳ Ｐゴシック" panose="020B0600070205080204" pitchFamily="34" charset="-128"/>
              </a:rPr>
              <a:t>. </a:t>
            </a:r>
          </a:p>
          <a:p>
            <a:r>
              <a:rPr lang="pt-BR" altLang="pt-BR" dirty="0">
                <a:ea typeface="ＭＳ Ｐゴシック" panose="020B0600070205080204" pitchFamily="34" charset="-128"/>
              </a:rPr>
              <a:t>Single </a:t>
            </a:r>
            <a:r>
              <a:rPr lang="pt-BR" altLang="pt-BR" dirty="0" err="1">
                <a:ea typeface="ＭＳ Ｐゴシック" panose="020B0600070205080204" pitchFamily="34" charset="-128"/>
              </a:rPr>
              <a:t>primitive</a:t>
            </a:r>
            <a:r>
              <a:rPr lang="pt-BR" altLang="pt-BR" dirty="0">
                <a:ea typeface="ＭＳ Ｐゴシック" panose="020B0600070205080204" pitchFamily="34" charset="-128"/>
              </a:rPr>
              <a:t>: </a:t>
            </a:r>
            <a:r>
              <a:rPr lang="pt-BR" altLang="pt-BR" dirty="0" err="1">
                <a:ea typeface="ＭＳ Ｐゴシック" panose="020B0600070205080204" pitchFamily="34" charset="-128"/>
              </a:rPr>
              <a:t>the</a:t>
            </a:r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polygon</a:t>
            </a:r>
            <a:endParaRPr lang="pt-BR" altLang="pt-BR" dirty="0">
              <a:ea typeface="ＭＳ Ｐゴシック" panose="020B0600070205080204" pitchFamily="34" charset="-128"/>
            </a:endParaRPr>
          </a:p>
          <a:p>
            <a:pPr lvl="1"/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everything</a:t>
            </a:r>
            <a:r>
              <a:rPr lang="pt-BR" altLang="pt-BR" dirty="0">
                <a:ea typeface="ＭＳ Ｐゴシック" panose="020B0600070205080204" pitchFamily="34" charset="-128"/>
              </a:rPr>
              <a:t> must </a:t>
            </a:r>
            <a:r>
              <a:rPr lang="pt-BR" altLang="pt-BR" dirty="0" err="1">
                <a:ea typeface="ＭＳ Ｐゴシック" panose="020B0600070205080204" pitchFamily="34" charset="-128"/>
              </a:rPr>
              <a:t>be</a:t>
            </a:r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made</a:t>
            </a:r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up</a:t>
            </a:r>
            <a:r>
              <a:rPr lang="pt-BR" altLang="pt-BR" dirty="0">
                <a:ea typeface="ＭＳ Ｐゴシック" panose="020B0600070205080204" pitchFamily="34" charset="-128"/>
              </a:rPr>
              <a:t> </a:t>
            </a:r>
            <a:r>
              <a:rPr lang="pt-BR" altLang="pt-BR" dirty="0" err="1">
                <a:ea typeface="ＭＳ Ｐゴシック" panose="020B0600070205080204" pitchFamily="34" charset="-128"/>
              </a:rPr>
              <a:t>of</a:t>
            </a:r>
            <a:r>
              <a:rPr lang="pt-BR" altLang="pt-BR" dirty="0">
                <a:ea typeface="ＭＳ Ｐゴシック" panose="020B0600070205080204" pitchFamily="34" charset="-128"/>
              </a:rPr>
              <a:t> flat </a:t>
            </a:r>
            <a:r>
              <a:rPr lang="pt-BR" altLang="pt-BR" dirty="0" err="1">
                <a:ea typeface="ＭＳ Ｐゴシック" panose="020B0600070205080204" pitchFamily="34" charset="-128"/>
              </a:rPr>
              <a:t>surfaces</a:t>
            </a:r>
            <a:r>
              <a:rPr lang="pt-BR" altLang="pt-BR" dirty="0">
                <a:ea typeface="ＭＳ Ｐゴシック" panose="020B0600070205080204" pitchFamily="34" charset="-128"/>
              </a:rPr>
              <a:t>. </a:t>
            </a:r>
          </a:p>
          <a:p>
            <a:endParaRPr lang="pt-BR" altLang="pt-BR" sz="36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9833460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4500CF-146E-5545-A640-1BCE44F9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Polygon Rendering</a:t>
            </a:r>
          </a:p>
        </p:txBody>
      </p:sp>
      <p:sp>
        <p:nvSpPr>
          <p:cNvPr id="189442" name="Text Placeholder 6">
            <a:extLst>
              <a:ext uri="{FF2B5EF4-FFF2-40B4-BE49-F238E27FC236}">
                <a16:creationId xmlns:a16="http://schemas.microsoft.com/office/drawing/2014/main" id="{CCA9DEEC-32D5-8F4E-B2D0-A809914A6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pt-BR" sz="3200" dirty="0">
              <a:ea typeface="ＭＳ Ｐゴシック" panose="020B0600070205080204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998E-09BC-624C-B644-CC1C08FB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299C70C-8322-3147-ABFC-4D28E42532B0}" type="slidenum">
              <a:rPr lang="pt-BR" altLang="pt-BR" sz="1400">
                <a:latin typeface="Arial" panose="020B0604020202020204" pitchFamily="34" charset="0"/>
              </a:rPr>
              <a:pPr eaLnBrk="1" hangingPunct="1"/>
              <a:t>69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7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14ABFBE3-3F68-3D45-AF5D-7A28E72D0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0658" name="Rectangle 2">
            <a:extLst>
              <a:ext uri="{FF2B5EF4-FFF2-40B4-BE49-F238E27FC236}">
                <a16:creationId xmlns:a16="http://schemas.microsoft.com/office/drawing/2014/main" id="{23ED2D91-792A-0345-BF44-8A466303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308725"/>
            <a:ext cx="9144000" cy="649288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11771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2">
            <a:extLst>
              <a:ext uri="{FF2B5EF4-FFF2-40B4-BE49-F238E27FC236}">
                <a16:creationId xmlns:a16="http://schemas.microsoft.com/office/drawing/2014/main" id="{51BAD07B-3343-754C-97DE-78C8B23745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Shutterbug - Orthographic</a:t>
            </a:r>
          </a:p>
        </p:txBody>
      </p:sp>
      <p:sp>
        <p:nvSpPr>
          <p:cNvPr id="190466" name="Rectangle 3">
            <a:extLst>
              <a:ext uri="{FF2B5EF4-FFF2-40B4-BE49-F238E27FC236}">
                <a16:creationId xmlns:a16="http://schemas.microsoft.com/office/drawing/2014/main" id="{52A8B06C-2662-B940-8AD0-F87A9571FC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190467" name="Picture 4" descr="p1a">
            <a:extLst>
              <a:ext uri="{FF2B5EF4-FFF2-40B4-BE49-F238E27FC236}">
                <a16:creationId xmlns:a16="http://schemas.microsoft.com/office/drawing/2014/main" id="{FA2CDCE0-2209-A943-86B1-2BE825BEE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372" y="1570482"/>
            <a:ext cx="6068541" cy="528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696855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2">
            <a:extLst>
              <a:ext uri="{FF2B5EF4-FFF2-40B4-BE49-F238E27FC236}">
                <a16:creationId xmlns:a16="http://schemas.microsoft.com/office/drawing/2014/main" id="{C87B0389-B420-F64B-8C5A-8D6E0603AA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Perspective</a:t>
            </a:r>
          </a:p>
        </p:txBody>
      </p:sp>
      <p:sp>
        <p:nvSpPr>
          <p:cNvPr id="192514" name="Rectangle 3">
            <a:extLst>
              <a:ext uri="{FF2B5EF4-FFF2-40B4-BE49-F238E27FC236}">
                <a16:creationId xmlns:a16="http://schemas.microsoft.com/office/drawing/2014/main" id="{D9624E3F-31C4-4A46-9F10-08A37E9E79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192515" name="Picture 4" descr="p2a">
            <a:extLst>
              <a:ext uri="{FF2B5EF4-FFF2-40B4-BE49-F238E27FC236}">
                <a16:creationId xmlns:a16="http://schemas.microsoft.com/office/drawing/2014/main" id="{5A44E13C-F79D-ED41-B5AA-E2416D7A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1"/>
            <a:ext cx="9144000" cy="607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0085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2">
            <a:extLst>
              <a:ext uri="{FF2B5EF4-FFF2-40B4-BE49-F238E27FC236}">
                <a16:creationId xmlns:a16="http://schemas.microsoft.com/office/drawing/2014/main" id="{EDF6CF73-F35A-2942-9326-F82B4C245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Depth Cueing</a:t>
            </a:r>
          </a:p>
        </p:txBody>
      </p:sp>
      <p:sp>
        <p:nvSpPr>
          <p:cNvPr id="194562" name="Rectangle 3">
            <a:extLst>
              <a:ext uri="{FF2B5EF4-FFF2-40B4-BE49-F238E27FC236}">
                <a16:creationId xmlns:a16="http://schemas.microsoft.com/office/drawing/2014/main" id="{E7D1518A-F642-8C44-96E2-0096E0E3F7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194563" name="Picture 4" descr="p2b">
            <a:extLst>
              <a:ext uri="{FF2B5EF4-FFF2-40B4-BE49-F238E27FC236}">
                <a16:creationId xmlns:a16="http://schemas.microsoft.com/office/drawing/2014/main" id="{1FAC52E8-B82C-7A45-9E9F-5DD46BEB0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1"/>
            <a:ext cx="9144000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246481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2">
            <a:extLst>
              <a:ext uri="{FF2B5EF4-FFF2-40B4-BE49-F238E27FC236}">
                <a16:creationId xmlns:a16="http://schemas.microsoft.com/office/drawing/2014/main" id="{DDD69832-17AC-7440-BA26-8246927CE0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Depth Clipping</a:t>
            </a:r>
          </a:p>
        </p:txBody>
      </p:sp>
      <p:sp>
        <p:nvSpPr>
          <p:cNvPr id="196610" name="Rectangle 3">
            <a:extLst>
              <a:ext uri="{FF2B5EF4-FFF2-40B4-BE49-F238E27FC236}">
                <a16:creationId xmlns:a16="http://schemas.microsoft.com/office/drawing/2014/main" id="{E53B2C5C-1302-3D4D-8018-224F08BF6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196611" name="Picture 4" descr="p3a">
            <a:extLst>
              <a:ext uri="{FF2B5EF4-FFF2-40B4-BE49-F238E27FC236}">
                <a16:creationId xmlns:a16="http://schemas.microsoft.com/office/drawing/2014/main" id="{D849815C-D55E-E949-85AE-F87D45B49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17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103350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2">
            <a:extLst>
              <a:ext uri="{FF2B5EF4-FFF2-40B4-BE49-F238E27FC236}">
                <a16:creationId xmlns:a16="http://schemas.microsoft.com/office/drawing/2014/main" id="{C981E90C-E1B0-9243-897D-B5C7C3A406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Colored Edges</a:t>
            </a:r>
          </a:p>
        </p:txBody>
      </p:sp>
      <p:sp>
        <p:nvSpPr>
          <p:cNvPr id="198658" name="Rectangle 3">
            <a:extLst>
              <a:ext uri="{FF2B5EF4-FFF2-40B4-BE49-F238E27FC236}">
                <a16:creationId xmlns:a16="http://schemas.microsoft.com/office/drawing/2014/main" id="{B8B55207-AA55-BB47-970D-11C22D5C25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198659" name="Picture 4" descr="p3b">
            <a:extLst>
              <a:ext uri="{FF2B5EF4-FFF2-40B4-BE49-F238E27FC236}">
                <a16:creationId xmlns:a16="http://schemas.microsoft.com/office/drawing/2014/main" id="{15AEBFFD-132B-6E45-93CD-95D2772FD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15857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2">
            <a:extLst>
              <a:ext uri="{FF2B5EF4-FFF2-40B4-BE49-F238E27FC236}">
                <a16:creationId xmlns:a16="http://schemas.microsoft.com/office/drawing/2014/main" id="{5BC76EA5-D540-9B41-8C94-BCF1B426E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Hidden line removal</a:t>
            </a:r>
          </a:p>
        </p:txBody>
      </p:sp>
      <p:sp>
        <p:nvSpPr>
          <p:cNvPr id="200706" name="Rectangle 3">
            <a:extLst>
              <a:ext uri="{FF2B5EF4-FFF2-40B4-BE49-F238E27FC236}">
                <a16:creationId xmlns:a16="http://schemas.microsoft.com/office/drawing/2014/main" id="{5C9F7696-702F-F34E-A322-77A594B361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00707" name="Picture 4" descr="p4a">
            <a:extLst>
              <a:ext uri="{FF2B5EF4-FFF2-40B4-BE49-F238E27FC236}">
                <a16:creationId xmlns:a16="http://schemas.microsoft.com/office/drawing/2014/main" id="{27F17C9E-F190-E64B-8971-C5BAE9FA6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5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08412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2">
            <a:extLst>
              <a:ext uri="{FF2B5EF4-FFF2-40B4-BE49-F238E27FC236}">
                <a16:creationId xmlns:a16="http://schemas.microsoft.com/office/drawing/2014/main" id="{338BEEA6-01C0-1A4A-8B9D-9CCF040E4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Flat shading</a:t>
            </a:r>
          </a:p>
        </p:txBody>
      </p:sp>
      <p:sp>
        <p:nvSpPr>
          <p:cNvPr id="202754" name="Rectangle 3">
            <a:extLst>
              <a:ext uri="{FF2B5EF4-FFF2-40B4-BE49-F238E27FC236}">
                <a16:creationId xmlns:a16="http://schemas.microsoft.com/office/drawing/2014/main" id="{A6D8FB80-288A-E344-8F49-F83170544F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02755" name="Picture 4" descr="p5a">
            <a:extLst>
              <a:ext uri="{FF2B5EF4-FFF2-40B4-BE49-F238E27FC236}">
                <a16:creationId xmlns:a16="http://schemas.microsoft.com/office/drawing/2014/main" id="{88F3710F-FE80-1741-AA01-C23059F40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1"/>
            <a:ext cx="9144000" cy="615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0377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Rectangle 2">
            <a:extLst>
              <a:ext uri="{FF2B5EF4-FFF2-40B4-BE49-F238E27FC236}">
                <a16:creationId xmlns:a16="http://schemas.microsoft.com/office/drawing/2014/main" id="{3A1207A7-CE9A-6741-B2E4-8B0187437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Gouraud shading</a:t>
            </a:r>
          </a:p>
        </p:txBody>
      </p:sp>
      <p:sp>
        <p:nvSpPr>
          <p:cNvPr id="204802" name="Rectangle 3">
            <a:extLst>
              <a:ext uri="{FF2B5EF4-FFF2-40B4-BE49-F238E27FC236}">
                <a16:creationId xmlns:a16="http://schemas.microsoft.com/office/drawing/2014/main" id="{1B1AB177-03F7-1449-809F-3623758BE3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04803" name="Picture 4" descr="p5b">
            <a:extLst>
              <a:ext uri="{FF2B5EF4-FFF2-40B4-BE49-F238E27FC236}">
                <a16:creationId xmlns:a16="http://schemas.microsoft.com/office/drawing/2014/main" id="{DB9D8A33-BC66-E047-BDAA-14C581A8E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8914"/>
            <a:ext cx="9144000" cy="637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212507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2">
            <a:extLst>
              <a:ext uri="{FF2B5EF4-FFF2-40B4-BE49-F238E27FC236}">
                <a16:creationId xmlns:a16="http://schemas.microsoft.com/office/drawing/2014/main" id="{F1621660-8C89-034F-9215-651546F87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Gouraud/specular</a:t>
            </a:r>
          </a:p>
        </p:txBody>
      </p:sp>
      <p:sp>
        <p:nvSpPr>
          <p:cNvPr id="206850" name="Rectangle 3">
            <a:extLst>
              <a:ext uri="{FF2B5EF4-FFF2-40B4-BE49-F238E27FC236}">
                <a16:creationId xmlns:a16="http://schemas.microsoft.com/office/drawing/2014/main" id="{ED336561-BEFA-FE4E-BB3C-04DA7FFBF5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06851" name="Picture 4" descr="p6a">
            <a:extLst>
              <a:ext uri="{FF2B5EF4-FFF2-40B4-BE49-F238E27FC236}">
                <a16:creationId xmlns:a16="http://schemas.microsoft.com/office/drawing/2014/main" id="{9876E725-498D-4D41-A4AC-64E590B89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3676"/>
            <a:ext cx="9144000" cy="640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931089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2">
            <a:extLst>
              <a:ext uri="{FF2B5EF4-FFF2-40B4-BE49-F238E27FC236}">
                <a16:creationId xmlns:a16="http://schemas.microsoft.com/office/drawing/2014/main" id="{2391416F-8151-C740-8372-0ADCBE1054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Gouraud/phong</a:t>
            </a:r>
          </a:p>
        </p:txBody>
      </p:sp>
      <p:sp>
        <p:nvSpPr>
          <p:cNvPr id="208898" name="Rectangle 3">
            <a:extLst>
              <a:ext uri="{FF2B5EF4-FFF2-40B4-BE49-F238E27FC236}">
                <a16:creationId xmlns:a16="http://schemas.microsoft.com/office/drawing/2014/main" id="{CF132CAC-340E-DA4F-AC7B-E71CADBF76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08899" name="Picture 4" descr="p6b">
            <a:extLst>
              <a:ext uri="{FF2B5EF4-FFF2-40B4-BE49-F238E27FC236}">
                <a16:creationId xmlns:a16="http://schemas.microsoft.com/office/drawing/2014/main" id="{5F142ECF-656B-4F4B-B3DA-AC2A803BA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1"/>
            <a:ext cx="9144000" cy="633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14537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>
            <a:extLst>
              <a:ext uri="{FF2B5EF4-FFF2-40B4-BE49-F238E27FC236}">
                <a16:creationId xmlns:a16="http://schemas.microsoft.com/office/drawing/2014/main" id="{4F5D81EC-891B-9443-ACCE-0C6EF9C3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2706" name="Rectangle 2">
            <a:extLst>
              <a:ext uri="{FF2B5EF4-FFF2-40B4-BE49-F238E27FC236}">
                <a16:creationId xmlns:a16="http://schemas.microsoft.com/office/drawing/2014/main" id="{AEAA341F-38E2-264B-927D-4AE79F433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30319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2">
            <a:extLst>
              <a:ext uri="{FF2B5EF4-FFF2-40B4-BE49-F238E27FC236}">
                <a16:creationId xmlns:a16="http://schemas.microsoft.com/office/drawing/2014/main" id="{9CBDD4F4-4042-7043-B22E-06A0128B2F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Curved surfaces</a:t>
            </a:r>
          </a:p>
        </p:txBody>
      </p:sp>
      <p:sp>
        <p:nvSpPr>
          <p:cNvPr id="210946" name="Rectangle 3">
            <a:extLst>
              <a:ext uri="{FF2B5EF4-FFF2-40B4-BE49-F238E27FC236}">
                <a16:creationId xmlns:a16="http://schemas.microsoft.com/office/drawing/2014/main" id="{5A6AF5E4-B019-954D-8A0A-24A7F7529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10947" name="Picture 4" descr="p7a">
            <a:extLst>
              <a:ext uri="{FF2B5EF4-FFF2-40B4-BE49-F238E27FC236}">
                <a16:creationId xmlns:a16="http://schemas.microsoft.com/office/drawing/2014/main" id="{4E10ACD0-71D3-6249-9117-16521B6A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1"/>
            <a:ext cx="914400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965947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2">
            <a:extLst>
              <a:ext uri="{FF2B5EF4-FFF2-40B4-BE49-F238E27FC236}">
                <a16:creationId xmlns:a16="http://schemas.microsoft.com/office/drawing/2014/main" id="{8CAF47C9-E2CB-5B42-9C71-FF7CA76434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Improved illumination</a:t>
            </a:r>
          </a:p>
        </p:txBody>
      </p:sp>
      <p:sp>
        <p:nvSpPr>
          <p:cNvPr id="212994" name="Rectangle 3">
            <a:extLst>
              <a:ext uri="{FF2B5EF4-FFF2-40B4-BE49-F238E27FC236}">
                <a16:creationId xmlns:a16="http://schemas.microsoft.com/office/drawing/2014/main" id="{4E7B54B6-F07D-AD41-80BA-745E512D9B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12995" name="Picture 4" descr="p7b">
            <a:extLst>
              <a:ext uri="{FF2B5EF4-FFF2-40B4-BE49-F238E27FC236}">
                <a16:creationId xmlns:a16="http://schemas.microsoft.com/office/drawing/2014/main" id="{BAEEA18A-4A2E-FA46-B5F7-A69BF82B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613730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2">
            <a:extLst>
              <a:ext uri="{FF2B5EF4-FFF2-40B4-BE49-F238E27FC236}">
                <a16:creationId xmlns:a16="http://schemas.microsoft.com/office/drawing/2014/main" id="{4751F0E6-2734-F141-81B1-05E25F814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Texture mapping</a:t>
            </a:r>
          </a:p>
        </p:txBody>
      </p:sp>
      <p:sp>
        <p:nvSpPr>
          <p:cNvPr id="215042" name="Rectangle 3">
            <a:extLst>
              <a:ext uri="{FF2B5EF4-FFF2-40B4-BE49-F238E27FC236}">
                <a16:creationId xmlns:a16="http://schemas.microsoft.com/office/drawing/2014/main" id="{32DB8DBC-56AF-8D42-9280-CF1B843A48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15043" name="Picture 4" descr="p8a">
            <a:extLst>
              <a:ext uri="{FF2B5EF4-FFF2-40B4-BE49-F238E27FC236}">
                <a16:creationId xmlns:a16="http://schemas.microsoft.com/office/drawing/2014/main" id="{1AD9DACC-980E-5F4C-8C96-AC753B608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17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063486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2">
            <a:extLst>
              <a:ext uri="{FF2B5EF4-FFF2-40B4-BE49-F238E27FC236}">
                <a16:creationId xmlns:a16="http://schemas.microsoft.com/office/drawing/2014/main" id="{A6007AE9-AEA3-224F-81CE-0D88281F9C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- Reflections</a:t>
            </a:r>
          </a:p>
        </p:txBody>
      </p:sp>
      <p:sp>
        <p:nvSpPr>
          <p:cNvPr id="217090" name="Rectangle 3">
            <a:extLst>
              <a:ext uri="{FF2B5EF4-FFF2-40B4-BE49-F238E27FC236}">
                <a16:creationId xmlns:a16="http://schemas.microsoft.com/office/drawing/2014/main" id="{A4E56DBB-22BE-F14D-B756-49D5B6D03F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pic>
        <p:nvPicPr>
          <p:cNvPr id="217091" name="Picture 4" descr="p9a">
            <a:extLst>
              <a:ext uri="{FF2B5EF4-FFF2-40B4-BE49-F238E27FC236}">
                <a16:creationId xmlns:a16="http://schemas.microsoft.com/office/drawing/2014/main" id="{BB1AAD05-0460-1943-BE17-D1B9D5BAD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1"/>
            <a:ext cx="9144000" cy="613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602201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Title 2">
            <a:extLst>
              <a:ext uri="{FF2B5EF4-FFF2-40B4-BE49-F238E27FC236}">
                <a16:creationId xmlns:a16="http://schemas.microsoft.com/office/drawing/2014/main" id="{FF67583C-B69A-0C46-9215-7A5F529B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Rendering Pipeline</a:t>
            </a:r>
          </a:p>
        </p:txBody>
      </p:sp>
      <p:grpSp>
        <p:nvGrpSpPr>
          <p:cNvPr id="219138" name="Group 1">
            <a:extLst>
              <a:ext uri="{FF2B5EF4-FFF2-40B4-BE49-F238E27FC236}">
                <a16:creationId xmlns:a16="http://schemas.microsoft.com/office/drawing/2014/main" id="{61609B9E-CEBC-6E44-AA4D-F8441435D222}"/>
              </a:ext>
            </a:extLst>
          </p:cNvPr>
          <p:cNvGrpSpPr>
            <a:grpSpLocks/>
          </p:cNvGrpSpPr>
          <p:nvPr/>
        </p:nvGrpSpPr>
        <p:grpSpPr bwMode="auto">
          <a:xfrm>
            <a:off x="3071814" y="1557338"/>
            <a:ext cx="6696075" cy="2976562"/>
            <a:chOff x="2448025" y="1628800"/>
            <a:chExt cx="6695975" cy="2977150"/>
          </a:xfrm>
        </p:grpSpPr>
        <p:pic>
          <p:nvPicPr>
            <p:cNvPr id="219146" name="Picture 3">
              <a:extLst>
                <a:ext uri="{FF2B5EF4-FFF2-40B4-BE49-F238E27FC236}">
                  <a16:creationId xmlns:a16="http://schemas.microsoft.com/office/drawing/2014/main" id="{6C4CB120-9577-D24B-862D-40114B9C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025" y="1628800"/>
              <a:ext cx="6695975" cy="297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9147" name="Rectangle 4">
              <a:extLst>
                <a:ext uri="{FF2B5EF4-FFF2-40B4-BE49-F238E27FC236}">
                  <a16:creationId xmlns:a16="http://schemas.microsoft.com/office/drawing/2014/main" id="{1830E87A-D6B1-C848-9E60-DA134523F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048" y="2564904"/>
              <a:ext cx="1584176" cy="6463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pt-BR" sz="1800" b="1">
                  <a:solidFill>
                    <a:schemeClr val="bg1"/>
                  </a:solidFill>
                </a:rPr>
                <a:t>Rendering Pipeline</a:t>
              </a:r>
            </a:p>
          </p:txBody>
        </p:sp>
      </p:grpSp>
      <p:grpSp>
        <p:nvGrpSpPr>
          <p:cNvPr id="219139" name="Group 11">
            <a:extLst>
              <a:ext uri="{FF2B5EF4-FFF2-40B4-BE49-F238E27FC236}">
                <a16:creationId xmlns:a16="http://schemas.microsoft.com/office/drawing/2014/main" id="{ABEF53C5-2AD2-9F49-B7C4-CD96DD954BE6}"/>
              </a:ext>
            </a:extLst>
          </p:cNvPr>
          <p:cNvGrpSpPr>
            <a:grpSpLocks/>
          </p:cNvGrpSpPr>
          <p:nvPr/>
        </p:nvGrpSpPr>
        <p:grpSpPr bwMode="auto">
          <a:xfrm>
            <a:off x="1990726" y="4652963"/>
            <a:ext cx="8677275" cy="2074862"/>
            <a:chOff x="920" y="2508"/>
            <a:chExt cx="6112" cy="1648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C169C2AF-92A5-F743-9451-B4734B7E4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" y="2565"/>
              <a:ext cx="2176" cy="1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E764C04C-2837-1D49-8367-6782C4E5A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2623"/>
              <a:ext cx="1104" cy="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89FA987B-BA1D-CA44-90EE-510C06FAA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BFAF8"/>
                </a:clrFrom>
                <a:clrTo>
                  <a:srgbClr val="FBFA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" y="2508"/>
              <a:ext cx="1881" cy="1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E533D29-4CD5-744B-9F53-FB7A24A2EA27}"/>
              </a:ext>
            </a:extLst>
          </p:cNvPr>
          <p:cNvCxnSpPr>
            <a:endCxn id="6" idx="1"/>
          </p:cNvCxnSpPr>
          <p:nvPr/>
        </p:nvCxnSpPr>
        <p:spPr bwMode="auto">
          <a:xfrm>
            <a:off x="3719650" y="5661249"/>
            <a:ext cx="575805" cy="38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scene3d>
            <a:camera prst="orthographicFront"/>
            <a:lightRig rig="threePt" dir="t"/>
          </a:scene3d>
          <a:sp3d>
            <a:bevelT w="0"/>
          </a:sp3d>
        </p:spPr>
      </p:cxnSp>
      <p:cxnSp>
        <p:nvCxnSpPr>
          <p:cNvPr id="219141" name="Straight Arrow Connector 12">
            <a:extLst>
              <a:ext uri="{FF2B5EF4-FFF2-40B4-BE49-F238E27FC236}">
                <a16:creationId xmlns:a16="http://schemas.microsoft.com/office/drawing/2014/main" id="{D0B2B1F4-1003-144E-A3DE-1C19F8500B19}"/>
              </a:ext>
            </a:extLst>
          </p:cNvPr>
          <p:cNvCxnSpPr>
            <a:cxnSpLocks noChangeShapeType="1"/>
            <a:endCxn id="6" idx="1"/>
          </p:cNvCxnSpPr>
          <p:nvPr/>
        </p:nvCxnSpPr>
        <p:spPr bwMode="auto">
          <a:xfrm>
            <a:off x="3648075" y="5661025"/>
            <a:ext cx="647700" cy="0"/>
          </a:xfrm>
          <a:prstGeom prst="straightConnector1">
            <a:avLst/>
          </a:prstGeom>
          <a:noFill/>
          <a:ln w="76200" cap="sq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142" name="Straight Arrow Connector 17">
            <a:extLst>
              <a:ext uri="{FF2B5EF4-FFF2-40B4-BE49-F238E27FC236}">
                <a16:creationId xmlns:a16="http://schemas.microsoft.com/office/drawing/2014/main" id="{EE9D6D18-E86F-F04E-812F-0538D1D68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35863" y="5949950"/>
            <a:ext cx="647700" cy="0"/>
          </a:xfrm>
          <a:prstGeom prst="straightConnector1">
            <a:avLst/>
          </a:prstGeom>
          <a:noFill/>
          <a:ln w="76200" cap="sq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435779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>
            <a:extLst>
              <a:ext uri="{FF2B5EF4-FFF2-40B4-BE49-F238E27FC236}">
                <a16:creationId xmlns:a16="http://schemas.microsoft.com/office/drawing/2014/main" id="{DEF3BD1D-015D-DF41-B5AC-E8D939E6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Rendering Pipeline</a:t>
            </a:r>
          </a:p>
        </p:txBody>
      </p:sp>
      <p:sp>
        <p:nvSpPr>
          <p:cNvPr id="220162" name="Content Placeholder 5">
            <a:extLst>
              <a:ext uri="{FF2B5EF4-FFF2-40B4-BE49-F238E27FC236}">
                <a16:creationId xmlns:a16="http://schemas.microsoft.com/office/drawing/2014/main" id="{50DF3D21-3AB7-F24F-AF42-E5E9E1F72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1" y="1628776"/>
            <a:ext cx="3167063" cy="165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pt-BR" sz="1400">
                <a:ea typeface="ＭＳ Ｐゴシック" panose="020B0600070205080204" pitchFamily="34" charset="-128"/>
              </a:rPr>
              <a:t>        Scene Description:</a:t>
            </a:r>
          </a:p>
          <a:p>
            <a:pPr lvl="1"/>
            <a:r>
              <a:rPr lang="en-US" altLang="pt-BR" sz="1200">
                <a:ea typeface="ＭＳ Ｐゴシック" panose="020B0600070205080204" pitchFamily="34" charset="-128"/>
              </a:rPr>
              <a:t>Geometric Model</a:t>
            </a:r>
          </a:p>
          <a:p>
            <a:pPr lvl="2"/>
            <a:r>
              <a:rPr lang="en-US" altLang="pt-BR" sz="1100">
                <a:ea typeface="ＭＳ Ｐゴシック" panose="020B0600070205080204" pitchFamily="34" charset="-128"/>
              </a:rPr>
              <a:t>Polygon Mesh Vertex</a:t>
            </a:r>
          </a:p>
          <a:p>
            <a:pPr lvl="2"/>
            <a:r>
              <a:rPr lang="en-US" altLang="pt-BR" sz="1100">
                <a:ea typeface="ＭＳ Ｐゴシック" panose="020B0600070205080204" pitchFamily="34" charset="-128"/>
              </a:rPr>
              <a:t>Polygon Vertex</a:t>
            </a:r>
          </a:p>
          <a:p>
            <a:pPr lvl="1"/>
            <a:r>
              <a:rPr lang="en-US" altLang="pt-BR" sz="1200">
                <a:ea typeface="ＭＳ Ｐゴシック" panose="020B0600070205080204" pitchFamily="34" charset="-128"/>
              </a:rPr>
              <a:t>View (camera specification)</a:t>
            </a:r>
          </a:p>
          <a:p>
            <a:pPr lvl="1"/>
            <a:r>
              <a:rPr lang="en-US" altLang="pt-BR" sz="1200">
                <a:ea typeface="ＭＳ Ｐゴシック" panose="020B0600070205080204" pitchFamily="34" charset="-128"/>
              </a:rPr>
              <a:t>Lighting Data</a:t>
            </a:r>
          </a:p>
          <a:p>
            <a:pPr lvl="1"/>
            <a:r>
              <a:rPr lang="en-US" altLang="pt-BR" sz="1200">
                <a:ea typeface="ＭＳ Ｐゴシック" panose="020B0600070205080204" pitchFamily="34" charset="-128"/>
              </a:rPr>
              <a:t>Texture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403AA-40D6-3546-8536-C9F8AC2C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D8C4DE7-42D9-4942-A562-6F2168F3F132}" type="slidenum">
              <a:rPr lang="pt-BR" altLang="pt-BR" sz="1400">
                <a:latin typeface="Arial" panose="020B0604020202020204" pitchFamily="34" charset="0"/>
              </a:rPr>
              <a:pPr eaLnBrk="1" hangingPunct="1"/>
              <a:t>85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20164" name="Picture 6">
            <a:extLst>
              <a:ext uri="{FF2B5EF4-FFF2-40B4-BE49-F238E27FC236}">
                <a16:creationId xmlns:a16="http://schemas.microsoft.com/office/drawing/2014/main" id="{7650C509-D3EF-8449-8BDA-0EB5C5836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8" y="1612901"/>
            <a:ext cx="102235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0165" name="Group 11">
            <a:extLst>
              <a:ext uri="{FF2B5EF4-FFF2-40B4-BE49-F238E27FC236}">
                <a16:creationId xmlns:a16="http://schemas.microsoft.com/office/drawing/2014/main" id="{01B04422-0860-F642-9CB8-D4451191578B}"/>
              </a:ext>
            </a:extLst>
          </p:cNvPr>
          <p:cNvGrpSpPr>
            <a:grpSpLocks/>
          </p:cNvGrpSpPr>
          <p:nvPr/>
        </p:nvGrpSpPr>
        <p:grpSpPr bwMode="auto">
          <a:xfrm>
            <a:off x="4224339" y="1557338"/>
            <a:ext cx="503237" cy="1727200"/>
            <a:chOff x="3203848" y="1628800"/>
            <a:chExt cx="504056" cy="2160240"/>
          </a:xfrm>
        </p:grpSpPr>
        <p:sp>
          <p:nvSpPr>
            <p:cNvPr id="220171" name="Right Arrow Callout 8">
              <a:extLst>
                <a:ext uri="{FF2B5EF4-FFF2-40B4-BE49-F238E27FC236}">
                  <a16:creationId xmlns:a16="http://schemas.microsoft.com/office/drawing/2014/main" id="{587A7B8B-8930-B94C-B1ED-0C4ED363A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848" y="1628800"/>
              <a:ext cx="504056" cy="1152128"/>
            </a:xfrm>
            <a:prstGeom prst="rightArrowCallout">
              <a:avLst>
                <a:gd name="adj1" fmla="val 24995"/>
                <a:gd name="adj2" fmla="val 34328"/>
                <a:gd name="adj3" fmla="val 27333"/>
                <a:gd name="adj4" fmla="val 42292"/>
              </a:avLst>
            </a:prstGeom>
            <a:solidFill>
              <a:srgbClr val="B3D9FF"/>
            </a:solidFill>
            <a:ln w="12700">
              <a:solidFill>
                <a:srgbClr val="B3D9FF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0172" name="Rectangle 9">
              <a:extLst>
                <a:ext uri="{FF2B5EF4-FFF2-40B4-BE49-F238E27FC236}">
                  <a16:creationId xmlns:a16="http://schemas.microsoft.com/office/drawing/2014/main" id="{59464390-FD3F-1F4F-94AB-9A7EBF72C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848" y="2708920"/>
              <a:ext cx="216024" cy="1080120"/>
            </a:xfrm>
            <a:prstGeom prst="rect">
              <a:avLst/>
            </a:prstGeom>
            <a:solidFill>
              <a:srgbClr val="B3D9FF"/>
            </a:solidFill>
            <a:ln w="12700">
              <a:solidFill>
                <a:srgbClr val="B3D9FF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pt-BR" altLang="pt-BR"/>
            </a:p>
          </p:txBody>
        </p:sp>
      </p:grpSp>
      <p:sp>
        <p:nvSpPr>
          <p:cNvPr id="220166" name="Right Arrow Callout 14">
            <a:extLst>
              <a:ext uri="{FF2B5EF4-FFF2-40B4-BE49-F238E27FC236}">
                <a16:creationId xmlns:a16="http://schemas.microsoft.com/office/drawing/2014/main" id="{C6669D74-E7D1-A44B-BB87-E1C3912B8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9" y="5589588"/>
            <a:ext cx="504825" cy="920750"/>
          </a:xfrm>
          <a:prstGeom prst="rightArrowCallout">
            <a:avLst>
              <a:gd name="adj1" fmla="val 24944"/>
              <a:gd name="adj2" fmla="val 34240"/>
              <a:gd name="adj3" fmla="val 27333"/>
              <a:gd name="adj4" fmla="val 42292"/>
            </a:avLst>
          </a:prstGeom>
          <a:solidFill>
            <a:srgbClr val="B3D9FF"/>
          </a:solidFill>
          <a:ln w="12700">
            <a:solidFill>
              <a:srgbClr val="B3D9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20167" name="Content Placeholder 5">
            <a:extLst>
              <a:ext uri="{FF2B5EF4-FFF2-40B4-BE49-F238E27FC236}">
                <a16:creationId xmlns:a16="http://schemas.microsoft.com/office/drawing/2014/main" id="{4A7F78F8-ACD5-F744-A121-33256D056DAE}"/>
              </a:ext>
            </a:extLst>
          </p:cNvPr>
          <p:cNvSpPr txBox="1">
            <a:spLocks/>
          </p:cNvSpPr>
          <p:nvPr/>
        </p:nvSpPr>
        <p:spPr bwMode="auto">
          <a:xfrm>
            <a:off x="6816726" y="5732463"/>
            <a:ext cx="20875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</a:pPr>
            <a:r>
              <a:rPr lang="en-US" altLang="pt-BR" sz="1400" b="1">
                <a:latin typeface="Tahoma" panose="020B0604030504040204" pitchFamily="34" charset="0"/>
              </a:rPr>
              <a:t> Image:</a:t>
            </a:r>
          </a:p>
          <a:p>
            <a:pPr marL="0" lvl="1">
              <a:spcBef>
                <a:spcPct val="20000"/>
              </a:spcBef>
              <a:buClr>
                <a:schemeClr val="tx2"/>
              </a:buClr>
              <a:buFontTx/>
              <a:buChar char="–"/>
            </a:pPr>
            <a:r>
              <a:rPr lang="en-US" altLang="pt-BR" sz="1200" b="1">
                <a:latin typeface="Tahoma" panose="020B0604030504040204" pitchFamily="34" charset="0"/>
              </a:rPr>
              <a:t>  Color values for pixels</a:t>
            </a:r>
          </a:p>
          <a:p>
            <a:pPr marL="0" lvl="1">
              <a:spcBef>
                <a:spcPct val="20000"/>
              </a:spcBef>
              <a:buClr>
                <a:schemeClr val="tx2"/>
              </a:buClr>
            </a:pPr>
            <a:r>
              <a:rPr lang="en-US" altLang="pt-BR" sz="1200" b="1">
                <a:latin typeface="Tahoma" panose="020B0604030504040204" pitchFamily="34" charset="0"/>
              </a:rPr>
              <a:t>    frame buffer</a:t>
            </a:r>
          </a:p>
        </p:txBody>
      </p:sp>
      <p:pic>
        <p:nvPicPr>
          <p:cNvPr id="220168" name="Picture 12">
            <a:extLst>
              <a:ext uri="{FF2B5EF4-FFF2-40B4-BE49-F238E27FC236}">
                <a16:creationId xmlns:a16="http://schemas.microsoft.com/office/drawing/2014/main" id="{A50D01FB-A338-864B-90EB-A659365A3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1557339"/>
            <a:ext cx="391636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81D0673-3217-9A48-AD7F-BDFFA80725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808663" y="2133601"/>
            <a:ext cx="1223962" cy="790575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B3D9FF"/>
            </a:solidFill>
            <a:round/>
            <a:headEnd type="none" w="sm" len="sm"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6D2F2C25-3D8B-484D-9EA3-DF20FC16E91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80100" y="3860801"/>
            <a:ext cx="3168650" cy="1871663"/>
          </a:xfrm>
          <a:prstGeom prst="curvedConnector3">
            <a:avLst>
              <a:gd name="adj1" fmla="val 20417"/>
            </a:avLst>
          </a:prstGeom>
          <a:noFill/>
          <a:ln w="38100">
            <a:solidFill>
              <a:srgbClr val="B3D9FF"/>
            </a:solidFill>
            <a:round/>
            <a:headEnd type="none" w="sm" len="sm"/>
            <a:tailEnd type="arrow" w="med" len="med"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371098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Title 1">
            <a:extLst>
              <a:ext uri="{FF2B5EF4-FFF2-40B4-BE49-F238E27FC236}">
                <a16:creationId xmlns:a16="http://schemas.microsoft.com/office/drawing/2014/main" id="{A9EF0FF1-784D-0940-A6FA-0DEDF0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38" y="476672"/>
            <a:ext cx="7772400" cy="1609344"/>
          </a:xfrm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Rendering Pipeline</a:t>
            </a:r>
          </a:p>
        </p:txBody>
      </p:sp>
      <p:sp>
        <p:nvSpPr>
          <p:cNvPr id="221186" name="Content Placeholder 1">
            <a:extLst>
              <a:ext uri="{FF2B5EF4-FFF2-40B4-BE49-F238E27FC236}">
                <a16:creationId xmlns:a16="http://schemas.microsoft.com/office/drawing/2014/main" id="{0909F96A-16FA-FE40-B6BB-339C5274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538" y="1752600"/>
            <a:ext cx="6646862" cy="4419600"/>
          </a:xfrm>
        </p:spPr>
        <p:txBody>
          <a:bodyPr>
            <a:normAutofit lnSpcReduction="10000"/>
          </a:bodyPr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 Primitives are processed in a series of stages</a:t>
            </a:r>
          </a:p>
          <a:p>
            <a:r>
              <a:rPr lang="en-US" altLang="pt-BR" dirty="0">
                <a:ea typeface="ＭＳ Ｐゴシック" panose="020B0600070205080204" pitchFamily="34" charset="-128"/>
              </a:rPr>
              <a:t>Each stage forwards its result on to the next stage</a:t>
            </a:r>
          </a:p>
          <a:p>
            <a:r>
              <a:rPr lang="en-US" altLang="pt-BR" dirty="0">
                <a:ea typeface="ＭＳ Ｐゴシック" panose="020B0600070205080204" pitchFamily="34" charset="-128"/>
              </a:rPr>
              <a:t>can be drawn and implemented in different ways</a:t>
            </a:r>
          </a:p>
          <a:p>
            <a:r>
              <a:rPr lang="en-US" altLang="pt-BR" dirty="0">
                <a:ea typeface="ＭＳ Ｐゴシック" panose="020B0600070205080204" pitchFamily="34" charset="-128"/>
              </a:rPr>
              <a:t>Stages in hardware or software</a:t>
            </a:r>
          </a:p>
          <a:p>
            <a:r>
              <a:rPr lang="en-US" altLang="pt-BR" dirty="0">
                <a:ea typeface="ＭＳ Ｐゴシック" panose="020B0600070205080204" pitchFamily="34" charset="-128"/>
              </a:rPr>
              <a:t>Optimizations &amp; additional programmability are available at some stages</a:t>
            </a:r>
          </a:p>
        </p:txBody>
      </p:sp>
      <p:pic>
        <p:nvPicPr>
          <p:cNvPr id="221187" name="Picture 7" descr="RenderingPipelineShort.png">
            <a:extLst>
              <a:ext uri="{FF2B5EF4-FFF2-40B4-BE49-F238E27FC236}">
                <a16:creationId xmlns:a16="http://schemas.microsoft.com/office/drawing/2014/main" id="{549FE603-99D5-C64F-8E73-6EC55D775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172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580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Title 1">
            <a:extLst>
              <a:ext uri="{FF2B5EF4-FFF2-40B4-BE49-F238E27FC236}">
                <a16:creationId xmlns:a16="http://schemas.microsoft.com/office/drawing/2014/main" id="{FC55ED89-A187-EF45-8497-8C689805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50" y="572100"/>
            <a:ext cx="7772400" cy="1609344"/>
          </a:xfrm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Rendering Pipeline</a:t>
            </a:r>
          </a:p>
        </p:txBody>
      </p:sp>
      <p:sp>
        <p:nvSpPr>
          <p:cNvPr id="222210" name="Content Placeholder 1">
            <a:extLst>
              <a:ext uri="{FF2B5EF4-FFF2-40B4-BE49-F238E27FC236}">
                <a16:creationId xmlns:a16="http://schemas.microsoft.com/office/drawing/2014/main" id="{34E069DC-85D9-394A-B5D6-47BC5AC5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150" y="1752600"/>
            <a:ext cx="7080250" cy="4419600"/>
          </a:xfrm>
        </p:spPr>
        <p:txBody>
          <a:bodyPr/>
          <a:lstStyle/>
          <a:p>
            <a:r>
              <a:rPr lang="pl-PL" altLang="pt-BR" sz="2400" dirty="0">
                <a:ea typeface="ＭＳ Ｐゴシック" panose="020B0600070205080204" pitchFamily="34" charset="-128"/>
              </a:rPr>
              <a:t>3D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models</a:t>
            </a:r>
            <a:r>
              <a:rPr lang="pl-PL" altLang="pt-BR" sz="2400" dirty="0">
                <a:ea typeface="ＭＳ Ｐゴシック" panose="020B0600070205080204" pitchFamily="34" charset="-128"/>
              </a:rPr>
              <a:t>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defined</a:t>
            </a:r>
            <a:r>
              <a:rPr lang="pl-PL" altLang="pt-BR" sz="2400" dirty="0">
                <a:ea typeface="ＭＳ Ｐゴシック" panose="020B0600070205080204" pitchFamily="34" charset="-128"/>
              </a:rPr>
              <a:t> in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their</a:t>
            </a:r>
            <a:r>
              <a:rPr lang="pl-PL" altLang="pt-BR" sz="2400" dirty="0">
                <a:ea typeface="ＭＳ Ｐゴシック" panose="020B0600070205080204" pitchFamily="34" charset="-128"/>
              </a:rPr>
              <a:t>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coordinate</a:t>
            </a:r>
            <a:r>
              <a:rPr lang="pl-PL" altLang="pt-BR" sz="2400" dirty="0">
                <a:ea typeface="ＭＳ Ｐゴシック" panose="020B0600070205080204" pitchFamily="34" charset="-128"/>
              </a:rPr>
              <a:t> system (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object</a:t>
            </a:r>
            <a:r>
              <a:rPr lang="pl-PL" altLang="pt-BR" sz="2400" dirty="0">
                <a:ea typeface="ＭＳ Ｐゴシック" panose="020B0600070205080204" pitchFamily="34" charset="-128"/>
              </a:rPr>
              <a:t>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space</a:t>
            </a:r>
            <a:r>
              <a:rPr lang="pl-PL" altLang="pt-BR" sz="2400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pl-PL" altLang="pt-BR" sz="2400" dirty="0">
                <a:ea typeface="ＭＳ Ｐゴシック" panose="020B0600070205080204" pitchFamily="34" charset="-128"/>
              </a:rPr>
              <a:t>Modeling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transforms</a:t>
            </a:r>
            <a:r>
              <a:rPr lang="pl-PL" altLang="pt-BR" sz="2400" dirty="0">
                <a:ea typeface="ＭＳ Ｐゴシック" panose="020B0600070205080204" pitchFamily="34" charset="-128"/>
              </a:rPr>
              <a:t> orient the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models</a:t>
            </a:r>
            <a:r>
              <a:rPr lang="pl-PL" altLang="pt-BR" sz="2400" dirty="0">
                <a:ea typeface="ＭＳ Ｐゴシック" panose="020B0600070205080204" pitchFamily="34" charset="-128"/>
              </a:rPr>
              <a:t>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within</a:t>
            </a:r>
            <a:r>
              <a:rPr lang="pl-PL" altLang="pt-BR" sz="2400" dirty="0">
                <a:ea typeface="ＭＳ Ｐゴシック" panose="020B0600070205080204" pitchFamily="34" charset="-128"/>
              </a:rPr>
              <a:t> a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common</a:t>
            </a:r>
            <a:r>
              <a:rPr lang="pl-PL" altLang="pt-BR" sz="2400" dirty="0">
                <a:ea typeface="ＭＳ Ｐゴシック" panose="020B0600070205080204" pitchFamily="34" charset="-128"/>
              </a:rPr>
              <a:t>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coordinate</a:t>
            </a:r>
            <a:r>
              <a:rPr lang="pl-PL" altLang="pt-BR" sz="2400" dirty="0">
                <a:ea typeface="ＭＳ Ｐゴシック" panose="020B0600070205080204" pitchFamily="34" charset="-128"/>
              </a:rPr>
              <a:t>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frame</a:t>
            </a:r>
            <a:r>
              <a:rPr lang="pl-PL" altLang="pt-BR" sz="2400" dirty="0">
                <a:ea typeface="ＭＳ Ｐゴシック" panose="020B0600070205080204" pitchFamily="34" charset="-128"/>
              </a:rPr>
              <a:t> (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world</a:t>
            </a:r>
            <a:r>
              <a:rPr lang="pl-PL" altLang="pt-BR" sz="2400" dirty="0">
                <a:ea typeface="ＭＳ Ｐゴシック" panose="020B0600070205080204" pitchFamily="34" charset="-128"/>
              </a:rPr>
              <a:t>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space</a:t>
            </a:r>
            <a:r>
              <a:rPr lang="pl-PL" altLang="pt-BR" sz="2400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pl-PL" altLang="pt-BR" sz="2400" dirty="0" err="1">
                <a:ea typeface="ＭＳ Ｐゴシック" panose="020B0600070205080204" pitchFamily="34" charset="-128"/>
              </a:rPr>
              <a:t>Positioning</a:t>
            </a:r>
            <a:r>
              <a:rPr lang="pl-PL" altLang="pt-BR" sz="2400" dirty="0">
                <a:ea typeface="ＭＳ Ｐゴシック" panose="020B0600070205080204" pitchFamily="34" charset="-128"/>
              </a:rPr>
              <a:t> in </a:t>
            </a:r>
            <a:r>
              <a:rPr lang="pl-PL" altLang="pt-BR" sz="2400" dirty="0" err="1">
                <a:ea typeface="ＭＳ Ｐゴシック" panose="020B0600070205080204" pitchFamily="34" charset="-128"/>
              </a:rPr>
              <a:t>scene</a:t>
            </a:r>
            <a:endParaRPr lang="pl-PL" altLang="pt-BR" sz="2400" dirty="0">
              <a:ea typeface="ＭＳ Ｐゴシック" panose="020B0600070205080204" pitchFamily="34" charset="-128"/>
            </a:endParaRPr>
          </a:p>
        </p:txBody>
      </p:sp>
      <p:pic>
        <p:nvPicPr>
          <p:cNvPr id="222211" name="Picture 7" descr="RenderingPipelineShort.png">
            <a:extLst>
              <a:ext uri="{FF2B5EF4-FFF2-40B4-BE49-F238E27FC236}">
                <a16:creationId xmlns:a16="http://schemas.microsoft.com/office/drawing/2014/main" id="{B1F0B380-5EBD-034D-930C-097F4FAEF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172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212" name="Picture 2">
            <a:extLst>
              <a:ext uri="{FF2B5EF4-FFF2-40B4-BE49-F238E27FC236}">
                <a16:creationId xmlns:a16="http://schemas.microsoft.com/office/drawing/2014/main" id="{2D4780BB-CE89-5141-BBB3-BE5FAC32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4221163"/>
            <a:ext cx="61214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1379AC-EA36-0043-8621-484305A074E8}"/>
              </a:ext>
            </a:extLst>
          </p:cNvPr>
          <p:cNvSpPr/>
          <p:nvPr/>
        </p:nvSpPr>
        <p:spPr bwMode="auto">
          <a:xfrm>
            <a:off x="1524000" y="1052736"/>
            <a:ext cx="1763688" cy="648072"/>
          </a:xfrm>
          <a:prstGeom prst="roundRect">
            <a:avLst/>
          </a:prstGeom>
          <a:solidFill>
            <a:srgbClr val="FF0000">
              <a:alpha val="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2">
                <a:alpha val="61000"/>
              </a:schemeClr>
            </a:glow>
          </a:effectLst>
        </p:spPr>
        <p:txBody>
          <a:bodyPr wrap="none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147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Title 1">
            <a:extLst>
              <a:ext uri="{FF2B5EF4-FFF2-40B4-BE49-F238E27FC236}">
                <a16:creationId xmlns:a16="http://schemas.microsoft.com/office/drawing/2014/main" id="{805AE0FF-036F-9544-B198-91B2D504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50" y="404664"/>
            <a:ext cx="7772400" cy="1609344"/>
          </a:xfrm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Rendering Pipeline</a:t>
            </a:r>
          </a:p>
        </p:txBody>
      </p:sp>
      <p:sp>
        <p:nvSpPr>
          <p:cNvPr id="223234" name="Content Placeholder 1">
            <a:extLst>
              <a:ext uri="{FF2B5EF4-FFF2-40B4-BE49-F238E27FC236}">
                <a16:creationId xmlns:a16="http://schemas.microsoft.com/office/drawing/2014/main" id="{CEF492BA-5016-1B40-B784-8307AD376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150" y="1752600"/>
            <a:ext cx="7080250" cy="4419600"/>
          </a:xfrm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 Vertices lit (shaded) according to material properties, surface properties (normal) and light source</a:t>
            </a:r>
          </a:p>
          <a:p>
            <a:r>
              <a:rPr lang="en-US" altLang="pt-BR" dirty="0">
                <a:ea typeface="ＭＳ Ｐゴシック" panose="020B0600070205080204" pitchFamily="34" charset="-128"/>
              </a:rPr>
              <a:t>Local lighting model (Diffuse, Ambient, </a:t>
            </a:r>
            <a:r>
              <a:rPr lang="en-US" altLang="pt-BR" dirty="0" err="1">
                <a:ea typeface="ＭＳ Ｐゴシック" panose="020B0600070205080204" pitchFamily="34" charset="-128"/>
              </a:rPr>
              <a:t>Phong</a:t>
            </a:r>
            <a:r>
              <a:rPr lang="en-US" altLang="pt-BR" dirty="0">
                <a:ea typeface="ＭＳ Ｐゴシック" panose="020B0600070205080204" pitchFamily="34" charset="-128"/>
              </a:rPr>
              <a:t>, etc.)</a:t>
            </a:r>
          </a:p>
          <a:p>
            <a:endParaRPr lang="en-US" altLang="pt-BR" dirty="0">
              <a:ea typeface="ＭＳ Ｐゴシック" panose="020B0600070205080204" pitchFamily="34" charset="-128"/>
            </a:endParaRPr>
          </a:p>
        </p:txBody>
      </p:sp>
      <p:pic>
        <p:nvPicPr>
          <p:cNvPr id="223235" name="Picture 7" descr="RenderingPipelineShort.png">
            <a:extLst>
              <a:ext uri="{FF2B5EF4-FFF2-40B4-BE49-F238E27FC236}">
                <a16:creationId xmlns:a16="http://schemas.microsoft.com/office/drawing/2014/main" id="{7BBEA1E3-56B4-764B-B3B6-F4049954C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172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C7C3EF-222B-C842-9CEA-F844B23861F7}"/>
              </a:ext>
            </a:extLst>
          </p:cNvPr>
          <p:cNvSpPr/>
          <p:nvPr/>
        </p:nvSpPr>
        <p:spPr bwMode="auto">
          <a:xfrm>
            <a:off x="1524000" y="1844824"/>
            <a:ext cx="1763688" cy="648072"/>
          </a:xfrm>
          <a:prstGeom prst="roundRect">
            <a:avLst/>
          </a:prstGeom>
          <a:solidFill>
            <a:srgbClr val="FF0000">
              <a:alpha val="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2">
                <a:alpha val="61000"/>
              </a:schemeClr>
            </a:glow>
          </a:effectLst>
        </p:spPr>
        <p:txBody>
          <a:bodyPr wrap="none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pic>
        <p:nvPicPr>
          <p:cNvPr id="223239" name="Picture 2">
            <a:extLst>
              <a:ext uri="{FF2B5EF4-FFF2-40B4-BE49-F238E27FC236}">
                <a16:creationId xmlns:a16="http://schemas.microsoft.com/office/drawing/2014/main" id="{AFA1D665-8715-3C48-AC78-48745756C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37050"/>
            <a:ext cx="36718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5299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Title 1">
            <a:extLst>
              <a:ext uri="{FF2B5EF4-FFF2-40B4-BE49-F238E27FC236}">
                <a16:creationId xmlns:a16="http://schemas.microsoft.com/office/drawing/2014/main" id="{D805A202-D911-E747-8D5A-63AAE996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438" y="280714"/>
            <a:ext cx="7772400" cy="1609344"/>
          </a:xfrm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Rendering Pipeline</a:t>
            </a:r>
          </a:p>
        </p:txBody>
      </p:sp>
      <p:sp>
        <p:nvSpPr>
          <p:cNvPr id="224258" name="Content Placeholder 1">
            <a:extLst>
              <a:ext uri="{FF2B5EF4-FFF2-40B4-BE49-F238E27FC236}">
                <a16:creationId xmlns:a16="http://schemas.microsoft.com/office/drawing/2014/main" id="{7DEA0431-4441-C64E-B0E0-3AEB70A64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150" y="1752600"/>
            <a:ext cx="7080250" cy="4419600"/>
          </a:xfrm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Maps world space to eye space </a:t>
            </a:r>
          </a:p>
          <a:p>
            <a:r>
              <a:rPr lang="en-US" altLang="pt-BR" dirty="0">
                <a:ea typeface="ＭＳ Ｐゴシック" panose="020B0600070205080204" pitchFamily="34" charset="-128"/>
              </a:rPr>
              <a:t>Viewing positions is transformed to original &amp; direction is oriented along some axis (usually </a:t>
            </a:r>
            <a:r>
              <a:rPr lang="en-US" altLang="pt-BR" i="1" dirty="0">
                <a:ea typeface="ＭＳ Ｐゴシック" panose="020B0600070205080204" pitchFamily="34" charset="-128"/>
              </a:rPr>
              <a:t>z</a:t>
            </a:r>
            <a:r>
              <a:rPr lang="en-US" altLang="pt-BR" dirty="0">
                <a:ea typeface="ＭＳ Ｐゴシック" panose="020B0600070205080204" pitchFamily="34" charset="-128"/>
              </a:rPr>
              <a:t>) </a:t>
            </a:r>
          </a:p>
          <a:p>
            <a:endParaRPr lang="en-US" altLang="pt-BR" dirty="0">
              <a:ea typeface="ＭＳ Ｐゴシック" panose="020B0600070205080204" pitchFamily="34" charset="-128"/>
            </a:endParaRPr>
          </a:p>
        </p:txBody>
      </p:sp>
      <p:pic>
        <p:nvPicPr>
          <p:cNvPr id="224259" name="Picture 7" descr="RenderingPipelineShort.png">
            <a:extLst>
              <a:ext uri="{FF2B5EF4-FFF2-40B4-BE49-F238E27FC236}">
                <a16:creationId xmlns:a16="http://schemas.microsoft.com/office/drawing/2014/main" id="{BE2A1767-75A9-D245-9DA6-33EE6B937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172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FF70C5-693D-8546-A61D-F77C1EEB17F5}"/>
              </a:ext>
            </a:extLst>
          </p:cNvPr>
          <p:cNvSpPr/>
          <p:nvPr/>
        </p:nvSpPr>
        <p:spPr bwMode="auto">
          <a:xfrm>
            <a:off x="1524000" y="2708920"/>
            <a:ext cx="1763688" cy="648072"/>
          </a:xfrm>
          <a:prstGeom prst="roundRect">
            <a:avLst/>
          </a:prstGeom>
          <a:solidFill>
            <a:srgbClr val="FF0000">
              <a:alpha val="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2">
                <a:alpha val="61000"/>
              </a:schemeClr>
            </a:glow>
          </a:effectLst>
        </p:spPr>
        <p:txBody>
          <a:bodyPr wrap="none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pic>
        <p:nvPicPr>
          <p:cNvPr id="224263" name="Picture 8">
            <a:extLst>
              <a:ext uri="{FF2B5EF4-FFF2-40B4-BE49-F238E27FC236}">
                <a16:creationId xmlns:a16="http://schemas.microsoft.com/office/drawing/2014/main" id="{D3D23E16-1629-DB4A-90C0-98AF9A4C4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6" y="3611563"/>
            <a:ext cx="48101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48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679D9ADD-6811-B149-9D4C-5D2CA6C54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80963"/>
            <a:ext cx="9144000" cy="703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4754" name="Rectangle 2">
            <a:extLst>
              <a:ext uri="{FF2B5EF4-FFF2-40B4-BE49-F238E27FC236}">
                <a16:creationId xmlns:a16="http://schemas.microsoft.com/office/drawing/2014/main" id="{ECB3CF8C-6882-3040-A3AD-35F7A88B8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53189"/>
            <a:ext cx="9144000" cy="5048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14847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Title 1">
            <a:extLst>
              <a:ext uri="{FF2B5EF4-FFF2-40B4-BE49-F238E27FC236}">
                <a16:creationId xmlns:a16="http://schemas.microsoft.com/office/drawing/2014/main" id="{12775AE2-863B-F14F-8DD1-02206FB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127" y="476672"/>
            <a:ext cx="7772400" cy="1609344"/>
          </a:xfrm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Rendering Pipeline</a:t>
            </a:r>
          </a:p>
        </p:txBody>
      </p:sp>
      <p:sp>
        <p:nvSpPr>
          <p:cNvPr id="225282" name="Content Placeholder 1">
            <a:extLst>
              <a:ext uri="{FF2B5EF4-FFF2-40B4-BE49-F238E27FC236}">
                <a16:creationId xmlns:a16="http://schemas.microsoft.com/office/drawing/2014/main" id="{36BB6248-1743-744E-8E11-8C171AB98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150" y="1752600"/>
            <a:ext cx="7080250" cy="4419600"/>
          </a:xfrm>
        </p:spPr>
        <p:txBody>
          <a:bodyPr/>
          <a:lstStyle/>
          <a:p>
            <a:endParaRPr lang="en-US" altLang="pt-BR" dirty="0">
              <a:ea typeface="ＭＳ Ｐゴシック" panose="020B0600070205080204" pitchFamily="34" charset="-128"/>
            </a:endParaRPr>
          </a:p>
          <a:p>
            <a:r>
              <a:rPr lang="en-US" altLang="pt-BR" dirty="0">
                <a:ea typeface="ＭＳ Ｐゴシック" panose="020B0600070205080204" pitchFamily="34" charset="-128"/>
              </a:rPr>
              <a:t>Portions of the object outside the view volume (view frustum) are removed </a:t>
            </a:r>
          </a:p>
        </p:txBody>
      </p:sp>
      <p:pic>
        <p:nvPicPr>
          <p:cNvPr id="225283" name="Picture 7" descr="RenderingPipelineShort.png">
            <a:extLst>
              <a:ext uri="{FF2B5EF4-FFF2-40B4-BE49-F238E27FC236}">
                <a16:creationId xmlns:a16="http://schemas.microsoft.com/office/drawing/2014/main" id="{EE284026-6645-F84A-8184-63AAECA6F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172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F734F4-19F7-0047-AA49-A996FF782135}"/>
              </a:ext>
            </a:extLst>
          </p:cNvPr>
          <p:cNvSpPr/>
          <p:nvPr/>
        </p:nvSpPr>
        <p:spPr bwMode="auto">
          <a:xfrm>
            <a:off x="1524000" y="3501008"/>
            <a:ext cx="1763688" cy="648072"/>
          </a:xfrm>
          <a:prstGeom prst="roundRect">
            <a:avLst/>
          </a:prstGeom>
          <a:solidFill>
            <a:srgbClr val="FF0000">
              <a:alpha val="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2">
                <a:alpha val="61000"/>
              </a:schemeClr>
            </a:glow>
          </a:effectLst>
        </p:spPr>
        <p:txBody>
          <a:bodyPr wrap="none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pic>
        <p:nvPicPr>
          <p:cNvPr id="225287" name="Picture 2">
            <a:extLst>
              <a:ext uri="{FF2B5EF4-FFF2-40B4-BE49-F238E27FC236}">
                <a16:creationId xmlns:a16="http://schemas.microsoft.com/office/drawing/2014/main" id="{AFD4505A-32D0-BE4D-B35C-C6ECCB315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644900"/>
            <a:ext cx="3365500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092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Title 1">
            <a:extLst>
              <a:ext uri="{FF2B5EF4-FFF2-40B4-BE49-F238E27FC236}">
                <a16:creationId xmlns:a16="http://schemas.microsoft.com/office/drawing/2014/main" id="{227559C1-43A1-0042-99E2-BDB0CD6DC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609" y="188640"/>
            <a:ext cx="7772400" cy="1609344"/>
          </a:xfrm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Rendering Pipeline</a:t>
            </a:r>
          </a:p>
        </p:txBody>
      </p:sp>
      <p:sp>
        <p:nvSpPr>
          <p:cNvPr id="226306" name="Content Placeholder 1">
            <a:extLst>
              <a:ext uri="{FF2B5EF4-FFF2-40B4-BE49-F238E27FC236}">
                <a16:creationId xmlns:a16="http://schemas.microsoft.com/office/drawing/2014/main" id="{A4F47795-A104-F644-B0B4-01BBBB48B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150" y="1530350"/>
            <a:ext cx="7080250" cy="4419600"/>
          </a:xfrm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The objects are projected to the 2D image place (screen space)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E90E4-1439-D04B-824D-4839B7A0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4BD78B9-BCFC-0848-AD39-F25260B11C87}" type="slidenum">
              <a:rPr lang="pt-BR" altLang="pt-BR" sz="1400">
                <a:latin typeface="Arial" panose="020B0604020202020204" pitchFamily="34" charset="0"/>
              </a:rPr>
              <a:pPr eaLnBrk="1" hangingPunct="1"/>
              <a:t>91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26308" name="Picture 7" descr="RenderingPipelineShort.png">
            <a:extLst>
              <a:ext uri="{FF2B5EF4-FFF2-40B4-BE49-F238E27FC236}">
                <a16:creationId xmlns:a16="http://schemas.microsoft.com/office/drawing/2014/main" id="{8C106502-D106-BF47-987D-999628C23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172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3E9B98-89FC-8E46-B380-4929FD3218D8}"/>
              </a:ext>
            </a:extLst>
          </p:cNvPr>
          <p:cNvSpPr/>
          <p:nvPr/>
        </p:nvSpPr>
        <p:spPr bwMode="auto">
          <a:xfrm>
            <a:off x="1524000" y="4293096"/>
            <a:ext cx="1763688" cy="648072"/>
          </a:xfrm>
          <a:prstGeom prst="roundRect">
            <a:avLst/>
          </a:prstGeom>
          <a:solidFill>
            <a:srgbClr val="FF0000">
              <a:alpha val="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2">
                <a:alpha val="61000"/>
              </a:schemeClr>
            </a:glow>
          </a:effectLst>
        </p:spPr>
        <p:txBody>
          <a:bodyPr wrap="none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pic>
        <p:nvPicPr>
          <p:cNvPr id="226312" name="Picture 2">
            <a:extLst>
              <a:ext uri="{FF2B5EF4-FFF2-40B4-BE49-F238E27FC236}">
                <a16:creationId xmlns:a16="http://schemas.microsoft.com/office/drawing/2014/main" id="{8003A9B6-C1E4-8040-86AB-E1977C6C2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2509838"/>
            <a:ext cx="4932362" cy="434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4860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Title 1">
            <a:extLst>
              <a:ext uri="{FF2B5EF4-FFF2-40B4-BE49-F238E27FC236}">
                <a16:creationId xmlns:a16="http://schemas.microsoft.com/office/drawing/2014/main" id="{3B1AF3A4-9427-7340-9678-7CB94216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712" y="332656"/>
            <a:ext cx="7772400" cy="1609344"/>
          </a:xfrm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Rendering Pipeline</a:t>
            </a:r>
          </a:p>
        </p:txBody>
      </p:sp>
      <p:sp>
        <p:nvSpPr>
          <p:cNvPr id="227330" name="Content Placeholder 1">
            <a:extLst>
              <a:ext uri="{FF2B5EF4-FFF2-40B4-BE49-F238E27FC236}">
                <a16:creationId xmlns:a16="http://schemas.microsoft.com/office/drawing/2014/main" id="{85578048-F0C3-CF4D-9DDC-038C0B7C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150" y="1752600"/>
            <a:ext cx="7080250" cy="4419600"/>
          </a:xfrm>
        </p:spPr>
        <p:txBody>
          <a:bodyPr/>
          <a:lstStyle/>
          <a:p>
            <a:r>
              <a:rPr lang="pl-PL" altLang="pt-BR">
                <a:ea typeface="ＭＳ Ｐゴシック" panose="020B0600070205080204" pitchFamily="34" charset="-128"/>
              </a:rPr>
              <a:t>Rasterizes objects into pixels</a:t>
            </a:r>
          </a:p>
          <a:p>
            <a:r>
              <a:rPr lang="pl-PL" altLang="pt-BR">
                <a:ea typeface="ＭＳ Ｐゴシック" panose="020B0600070205080204" pitchFamily="34" charset="-128"/>
              </a:rPr>
              <a:t>Interpolate values as we go (color, depth, etc.)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FBD09-C071-D24E-A29F-FA0A9108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83E964A-9676-594F-A25A-6B0E0ADEFA66}" type="slidenum">
              <a:rPr lang="pt-BR" altLang="pt-BR" sz="1400">
                <a:latin typeface="Arial" panose="020B0604020202020204" pitchFamily="34" charset="0"/>
              </a:rPr>
              <a:pPr eaLnBrk="1" hangingPunct="1"/>
              <a:t>92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27332" name="Picture 7" descr="RenderingPipelineShort.png">
            <a:extLst>
              <a:ext uri="{FF2B5EF4-FFF2-40B4-BE49-F238E27FC236}">
                <a16:creationId xmlns:a16="http://schemas.microsoft.com/office/drawing/2014/main" id="{56DB7A22-6DA9-DB4F-9799-4976C4E3C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172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7DEA73-88AD-0948-A785-555F11D92122}"/>
              </a:ext>
            </a:extLst>
          </p:cNvPr>
          <p:cNvSpPr/>
          <p:nvPr/>
        </p:nvSpPr>
        <p:spPr bwMode="auto">
          <a:xfrm>
            <a:off x="1524000" y="5157192"/>
            <a:ext cx="1763688" cy="648072"/>
          </a:xfrm>
          <a:prstGeom prst="roundRect">
            <a:avLst/>
          </a:prstGeom>
          <a:solidFill>
            <a:srgbClr val="FF0000">
              <a:alpha val="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2">
                <a:alpha val="61000"/>
              </a:schemeClr>
            </a:glow>
          </a:effectLst>
        </p:spPr>
        <p:txBody>
          <a:bodyPr wrap="none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pic>
        <p:nvPicPr>
          <p:cNvPr id="227336" name="Picture 5">
            <a:extLst>
              <a:ext uri="{FF2B5EF4-FFF2-40B4-BE49-F238E27FC236}">
                <a16:creationId xmlns:a16="http://schemas.microsoft.com/office/drawing/2014/main" id="{88E197D0-BD45-BE48-8B03-C1C82BE53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3213100"/>
            <a:ext cx="48387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8723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Rectangle 12">
            <a:extLst>
              <a:ext uri="{FF2B5EF4-FFF2-40B4-BE49-F238E27FC236}">
                <a16:creationId xmlns:a16="http://schemas.microsoft.com/office/drawing/2014/main" id="{89EEE200-9583-EE40-9EFE-3CC3B01B5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6" y="1268413"/>
            <a:ext cx="1223963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28354" name="Title 1">
            <a:extLst>
              <a:ext uri="{FF2B5EF4-FFF2-40B4-BE49-F238E27FC236}">
                <a16:creationId xmlns:a16="http://schemas.microsoft.com/office/drawing/2014/main" id="{5DFDBCB8-B7B3-7041-ABC6-9B4D05D33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7569200" y="1983407"/>
            <a:ext cx="4365626" cy="685800"/>
          </a:xfrm>
        </p:spPr>
        <p:txBody>
          <a:bodyPr>
            <a:normAutofit fontScale="90000"/>
          </a:bodyPr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Rendering Pipeline</a:t>
            </a:r>
          </a:p>
        </p:txBody>
      </p:sp>
      <p:pic>
        <p:nvPicPr>
          <p:cNvPr id="228355" name="Picture 7" descr="RenderingPipelineShort.png">
            <a:extLst>
              <a:ext uri="{FF2B5EF4-FFF2-40B4-BE49-F238E27FC236}">
                <a16:creationId xmlns:a16="http://schemas.microsoft.com/office/drawing/2014/main" id="{C552E466-77E6-D14C-B7C7-8F974B83B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1722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3C39B3-86C6-8F42-AD9A-C726BBE8CABE}"/>
              </a:ext>
            </a:extLst>
          </p:cNvPr>
          <p:cNvSpPr/>
          <p:nvPr/>
        </p:nvSpPr>
        <p:spPr bwMode="auto">
          <a:xfrm>
            <a:off x="1524000" y="5157192"/>
            <a:ext cx="1763688" cy="648072"/>
          </a:xfrm>
          <a:prstGeom prst="roundRect">
            <a:avLst/>
          </a:prstGeom>
          <a:solidFill>
            <a:srgbClr val="FF0000">
              <a:alpha val="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glow rad="101600">
              <a:schemeClr val="accent2">
                <a:alpha val="61000"/>
              </a:schemeClr>
            </a:glow>
          </a:effectLst>
        </p:spPr>
        <p:txBody>
          <a:bodyPr wrap="none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pic>
        <p:nvPicPr>
          <p:cNvPr id="228359" name="Picture 9">
            <a:extLst>
              <a:ext uri="{FF2B5EF4-FFF2-40B4-BE49-F238E27FC236}">
                <a16:creationId xmlns:a16="http://schemas.microsoft.com/office/drawing/2014/main" id="{AA099ACC-9BD3-E64D-AE71-83E50862A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76" y="404813"/>
            <a:ext cx="4824413" cy="64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360" name="Left Arrow 11">
            <a:extLst>
              <a:ext uri="{FF2B5EF4-FFF2-40B4-BE49-F238E27FC236}">
                <a16:creationId xmlns:a16="http://schemas.microsoft.com/office/drawing/2014/main" id="{2B1B60AD-68FF-0F44-9E76-332C06DE2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9" y="836613"/>
            <a:ext cx="1728787" cy="215900"/>
          </a:xfrm>
          <a:prstGeom prst="leftArrow">
            <a:avLst>
              <a:gd name="adj1" fmla="val 50000"/>
              <a:gd name="adj2" fmla="val 50046"/>
            </a:avLst>
          </a:prstGeom>
          <a:solidFill>
            <a:srgbClr val="FF142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28361" name="Left Arrow 13">
            <a:extLst>
              <a:ext uri="{FF2B5EF4-FFF2-40B4-BE49-F238E27FC236}">
                <a16:creationId xmlns:a16="http://schemas.microsoft.com/office/drawing/2014/main" id="{A2E3E0B9-BAD8-B14D-B486-0FE6F9F86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9" y="1700213"/>
            <a:ext cx="1728787" cy="215900"/>
          </a:xfrm>
          <a:prstGeom prst="leftArrow">
            <a:avLst>
              <a:gd name="adj1" fmla="val 50000"/>
              <a:gd name="adj2" fmla="val 50046"/>
            </a:avLst>
          </a:prstGeom>
          <a:solidFill>
            <a:srgbClr val="FF142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28362" name="Left Arrow 15">
            <a:extLst>
              <a:ext uri="{FF2B5EF4-FFF2-40B4-BE49-F238E27FC236}">
                <a16:creationId xmlns:a16="http://schemas.microsoft.com/office/drawing/2014/main" id="{DCF5646B-1F62-0142-8E7E-C8A931E5C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9" y="3357563"/>
            <a:ext cx="1728787" cy="215900"/>
          </a:xfrm>
          <a:prstGeom prst="leftArrow">
            <a:avLst>
              <a:gd name="adj1" fmla="val 50000"/>
              <a:gd name="adj2" fmla="val 50046"/>
            </a:avLst>
          </a:prstGeom>
          <a:solidFill>
            <a:srgbClr val="FF142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28363" name="Left Arrow 16">
            <a:extLst>
              <a:ext uri="{FF2B5EF4-FFF2-40B4-BE49-F238E27FC236}">
                <a16:creationId xmlns:a16="http://schemas.microsoft.com/office/drawing/2014/main" id="{BE8E34DB-BDF8-B948-AD89-624F3881E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9" y="4149725"/>
            <a:ext cx="1728787" cy="215900"/>
          </a:xfrm>
          <a:prstGeom prst="leftArrow">
            <a:avLst>
              <a:gd name="adj1" fmla="val 50000"/>
              <a:gd name="adj2" fmla="val 50046"/>
            </a:avLst>
          </a:prstGeom>
          <a:solidFill>
            <a:srgbClr val="FF142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228364" name="Left Arrow 17">
            <a:extLst>
              <a:ext uri="{FF2B5EF4-FFF2-40B4-BE49-F238E27FC236}">
                <a16:creationId xmlns:a16="http://schemas.microsoft.com/office/drawing/2014/main" id="{11B1DDF8-7BB0-F548-9CDF-B09C0BC6F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9" y="5876925"/>
            <a:ext cx="1728787" cy="215900"/>
          </a:xfrm>
          <a:prstGeom prst="leftArrow">
            <a:avLst>
              <a:gd name="adj1" fmla="val 50000"/>
              <a:gd name="adj2" fmla="val 50046"/>
            </a:avLst>
          </a:prstGeom>
          <a:solidFill>
            <a:srgbClr val="FF142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205452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>
            <a:extLst>
              <a:ext uri="{FF2B5EF4-FFF2-40B4-BE49-F238E27FC236}">
                <a16:creationId xmlns:a16="http://schemas.microsoft.com/office/drawing/2014/main" id="{60757CE4-1CE0-FC4E-9492-AFD09A56C34B}"/>
              </a:ext>
            </a:extLst>
          </p:cNvPr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558925" y="1633539"/>
            <a:ext cx="6840538" cy="5108575"/>
          </a:xfrm>
        </p:spPr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OpenGL™, DirectX™, Windows Presentation Foundation™ (WPF), RenderMan™, HTML5 + WebGL™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Primitives: characters, lines, polygons, meshes,…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Attributes: Color, line style, material properties 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Lights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Transformations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Draw mode</a:t>
            </a:r>
          </a:p>
          <a:p>
            <a:pPr lvl="1"/>
            <a:r>
              <a:rPr lang="en-US" altLang="pt-BR">
                <a:solidFill>
                  <a:srgbClr val="FF0000"/>
                </a:solidFill>
                <a:ea typeface="ＭＳ Ｐゴシック" panose="020B0600070205080204" pitchFamily="34" charset="-128"/>
              </a:rPr>
              <a:t>immediate mode</a:t>
            </a:r>
            <a:r>
              <a:rPr lang="en-US" altLang="pt-BR">
                <a:ea typeface="ＭＳ Ｐゴシック" panose="020B0600070205080204" pitchFamily="34" charset="-128"/>
              </a:rPr>
              <a:t>: no stored representation, package holds only attribute state, and application must completely draw each frame</a:t>
            </a:r>
          </a:p>
          <a:p>
            <a:pPr lvl="1"/>
            <a:r>
              <a:rPr lang="en-US" altLang="pt-BR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retained mode</a:t>
            </a:r>
            <a:r>
              <a:rPr lang="en-US" altLang="pt-BR" sz="2000">
                <a:ea typeface="ＭＳ Ｐゴシック" panose="020B0600070205080204" pitchFamily="34" charset="-128"/>
              </a:rPr>
              <a:t>: library compiles and displays from </a:t>
            </a:r>
            <a:r>
              <a:rPr lang="en-US" altLang="pt-BR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scenegraph  (</a:t>
            </a:r>
            <a:r>
              <a:rPr lang="en-US" altLang="pt-BR" sz="2000">
                <a:ea typeface="ＭＳ Ｐゴシック" panose="020B0600070205080204" pitchFamily="34" charset="-128"/>
              </a:rPr>
              <a:t>complex DAG</a:t>
            </a:r>
            <a:r>
              <a:rPr lang="en-US" altLang="pt-BR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) </a:t>
            </a:r>
            <a:r>
              <a:rPr lang="en-US" altLang="pt-BR" sz="2000">
                <a:ea typeface="ＭＳ Ｐゴシック" panose="020B0600070205080204" pitchFamily="34" charset="-128"/>
              </a:rPr>
              <a:t>that it maintains. 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93500364-2CC4-A54B-BAAA-2D8AA4CDBC3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Graphics Library</a:t>
            </a:r>
          </a:p>
        </p:txBody>
      </p:sp>
      <p:pic>
        <p:nvPicPr>
          <p:cNvPr id="26629" name="Picture 5" descr="OpenGL">
            <a:extLst>
              <a:ext uri="{FF2B5EF4-FFF2-40B4-BE49-F238E27FC236}">
                <a16:creationId xmlns:a16="http://schemas.microsoft.com/office/drawing/2014/main" id="{738F20F3-7291-3048-833F-C96D271E5F13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838" y="1700214"/>
            <a:ext cx="1255712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375261BD-9F2D-E14E-A01C-E30D15AF12DF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325" y="3663950"/>
            <a:ext cx="107315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85D64F1F-5EF1-0241-A702-B656DAE33106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50" y="4645025"/>
            <a:ext cx="952500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9" descr="http://www.microsoft.com/games/en-US/PublishingImages/aboutGFW/direcX11Logo_highres.jpg">
            <a:extLst>
              <a:ext uri="{FF2B5EF4-FFF2-40B4-BE49-F238E27FC236}">
                <a16:creationId xmlns:a16="http://schemas.microsoft.com/office/drawing/2014/main" id="{4131FCFE-4786-EC48-8F47-B6C103F998CF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50" y="2776539"/>
            <a:ext cx="17145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www.w3.org/html/logo/downloads/HTML5_Logo_512.png">
            <a:extLst>
              <a:ext uri="{FF2B5EF4-FFF2-40B4-BE49-F238E27FC236}">
                <a16:creationId xmlns:a16="http://schemas.microsoft.com/office/drawing/2014/main" id="{915F7D0C-77D4-FB4C-B04E-5EFBBDE16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50" y="5492751"/>
            <a:ext cx="965200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56805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2">
            <a:extLst>
              <a:ext uri="{FF2B5EF4-FFF2-40B4-BE49-F238E27FC236}">
                <a16:creationId xmlns:a16="http://schemas.microsoft.com/office/drawing/2014/main" id="{8358AAD7-D06B-EE4B-9C62-AC448EE5B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OpenGL</a:t>
            </a:r>
          </a:p>
        </p:txBody>
      </p:sp>
      <p:sp>
        <p:nvSpPr>
          <p:cNvPr id="233474" name="Rectangle 3">
            <a:extLst>
              <a:ext uri="{FF2B5EF4-FFF2-40B4-BE49-F238E27FC236}">
                <a16:creationId xmlns:a16="http://schemas.microsoft.com/office/drawing/2014/main" id="{1E2A6B85-DF66-EB4A-A578-788B3805BB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19288" y="1806576"/>
            <a:ext cx="8748712" cy="4875213"/>
          </a:xfrm>
        </p:spPr>
        <p:txBody>
          <a:bodyPr/>
          <a:lstStyle/>
          <a:p>
            <a:pPr eaLnBrk="1" hangingPunct="1"/>
            <a:r>
              <a:rPr lang="en-US" altLang="pt-BR" sz="2400">
                <a:ea typeface="ＭＳ Ｐゴシック" panose="020B0600070205080204" pitchFamily="34" charset="-128"/>
                <a:hlinkClick r:id="rId3"/>
              </a:rPr>
              <a:t>OpenGL</a:t>
            </a:r>
            <a:r>
              <a:rPr lang="en-US" altLang="pt-BR" sz="2400">
                <a:ea typeface="ＭＳ Ｐゴシック" panose="020B0600070205080204" pitchFamily="34" charset="-128"/>
              </a:rPr>
              <a:t>: a widely-used, open API for 3D graphics</a:t>
            </a:r>
          </a:p>
          <a:p>
            <a:pPr lvl="1" eaLnBrk="1" hangingPunct="1"/>
            <a:r>
              <a:rPr lang="en-US" altLang="pt-BR" sz="2000">
                <a:ea typeface="ＭＳ Ｐゴシック" panose="020B0600070205080204" pitchFamily="34" charset="-128"/>
              </a:rPr>
              <a:t>Old, originally from Silicon Graphics (SGI)</a:t>
            </a:r>
          </a:p>
          <a:p>
            <a:pPr lvl="1" eaLnBrk="1" hangingPunct="1"/>
            <a:r>
              <a:rPr lang="en-US" altLang="pt-BR" sz="2000">
                <a:ea typeface="ＭＳ Ｐゴシック" panose="020B0600070205080204" pitchFamily="34" charset="-128"/>
              </a:rPr>
              <a:t>Low-level, procedural (vs. scene graph retained mode)</a:t>
            </a:r>
          </a:p>
          <a:p>
            <a:pPr lvl="1" eaLnBrk="1" hangingPunct="1"/>
            <a:r>
              <a:rPr lang="en-US" altLang="pt-BR" sz="2000">
                <a:ea typeface="ＭＳ Ｐゴシック" panose="020B0600070205080204" pitchFamily="34" charset="-128"/>
              </a:rPr>
              <a:t>Designed for speed, control over hardware</a:t>
            </a:r>
          </a:p>
          <a:p>
            <a:pPr lvl="1" eaLnBrk="1" hangingPunct="1"/>
            <a:r>
              <a:rPr lang="en-US" altLang="pt-BR" sz="2000">
                <a:ea typeface="ＭＳ Ｐゴシック" panose="020B0600070205080204" pitchFamily="34" charset="-128"/>
              </a:rPr>
              <a:t>Need hardware support for top performance</a:t>
            </a:r>
          </a:p>
          <a:p>
            <a:pPr lvl="1" eaLnBrk="1" hangingPunct="1"/>
            <a:r>
              <a:rPr lang="en-US" altLang="pt-BR" sz="2000">
                <a:ea typeface="ＭＳ Ｐゴシック" panose="020B0600070205080204" pitchFamily="34" charset="-128"/>
              </a:rPr>
              <a:t>Widely used for CAD, VR, visualization, flight simulators</a:t>
            </a:r>
          </a:p>
          <a:p>
            <a:pPr lvl="1" eaLnBrk="1" hangingPunct="1"/>
            <a:r>
              <a:rPr lang="en-US" altLang="pt-BR" sz="2000">
                <a:ea typeface="ＭＳ Ｐゴシック" panose="020B0600070205080204" pitchFamily="34" charset="-128"/>
              </a:rPr>
              <a:t>Managed by non-profit </a:t>
            </a:r>
            <a:r>
              <a:rPr lang="en-US" altLang="en-US" sz="2000"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ea typeface="ＭＳ Ｐゴシック" panose="020B0600070205080204" pitchFamily="34" charset="-128"/>
              </a:rPr>
              <a:t>Khronos Group</a:t>
            </a:r>
            <a:r>
              <a:rPr lang="en-US" altLang="en-US" sz="2000">
                <a:ea typeface="ＭＳ Ｐゴシック" panose="020B0600070205080204" pitchFamily="34" charset="-128"/>
              </a:rPr>
              <a:t>”</a:t>
            </a:r>
            <a:r>
              <a:rPr lang="en-US" altLang="ja-JP" sz="2000">
                <a:ea typeface="ＭＳ Ｐゴシック" panose="020B0600070205080204" pitchFamily="34" charset="-128"/>
              </a:rPr>
              <a:t> consortium</a:t>
            </a:r>
          </a:p>
          <a:p>
            <a:pPr eaLnBrk="1" hangingPunct="1"/>
            <a:r>
              <a:rPr lang="en-US" altLang="pt-BR" sz="2400">
                <a:ea typeface="ＭＳ Ｐゴシック" panose="020B0600070205080204" pitchFamily="34" charset="-128"/>
              </a:rPr>
              <a:t>Support</a:t>
            </a:r>
          </a:p>
          <a:p>
            <a:pPr lvl="1" eaLnBrk="1" hangingPunct="1"/>
            <a:r>
              <a:rPr lang="en-US" altLang="pt-BR" sz="2000">
                <a:ea typeface="ＭＳ Ｐゴシック" panose="020B0600070205080204" pitchFamily="34" charset="-128"/>
              </a:rPr>
              <a:t>All major graphics cards, platforms have support</a:t>
            </a:r>
          </a:p>
          <a:p>
            <a:pPr lvl="1" eaLnBrk="1" hangingPunct="1"/>
            <a:r>
              <a:rPr lang="en-US" altLang="pt-BR" sz="2000">
                <a:ea typeface="ＭＳ Ｐゴシック" panose="020B0600070205080204" pitchFamily="34" charset="-128"/>
              </a:rPr>
              <a:t>Mobile devices (iOS, Android) use an embedded version</a:t>
            </a:r>
          </a:p>
          <a:p>
            <a:pPr lvl="1" eaLnBrk="1" hangingPunct="1"/>
            <a:r>
              <a:rPr lang="en-US" altLang="pt-BR" sz="2000">
                <a:ea typeface="ＭＳ Ｐゴシック" panose="020B0600070205080204" pitchFamily="34" charset="-128"/>
              </a:rPr>
              <a:t>HTML5 has experimental WebGL support</a:t>
            </a:r>
          </a:p>
          <a:p>
            <a:pPr lvl="1" eaLnBrk="1" hangingPunct="1"/>
            <a:r>
              <a:rPr lang="en-US" altLang="pt-BR" sz="2000">
                <a:ea typeface="ＭＳ Ｐゴシック" panose="020B0600070205080204" pitchFamily="34" charset="-128"/>
              </a:rPr>
              <a:t>Bindings for </a:t>
            </a:r>
            <a:r>
              <a:rPr lang="en-US" altLang="pt-BR" sz="1800">
                <a:ea typeface="ＭＳ Ｐゴシック" panose="020B0600070205080204" pitchFamily="34" charset="-128"/>
              </a:rPr>
              <a:t>JavaScript, </a:t>
            </a:r>
            <a:r>
              <a:rPr lang="en-US" altLang="pt-BR" sz="1700">
                <a:ea typeface="ＭＳ Ｐゴシック" panose="020B0600070205080204" pitchFamily="34" charset="-128"/>
              </a:rPr>
              <a:t>Java, </a:t>
            </a:r>
            <a:r>
              <a:rPr lang="en-US" altLang="pt-BR" sz="1600">
                <a:ea typeface="ＭＳ Ｐゴシック" panose="020B0600070205080204" pitchFamily="34" charset="-128"/>
              </a:rPr>
              <a:t>C#, </a:t>
            </a:r>
            <a:r>
              <a:rPr lang="en-US" altLang="pt-BR" sz="1500">
                <a:ea typeface="ＭＳ Ｐゴシック" panose="020B0600070205080204" pitchFamily="34" charset="-128"/>
              </a:rPr>
              <a:t>Perl, </a:t>
            </a:r>
            <a:r>
              <a:rPr lang="en-US" altLang="pt-BR" sz="1400">
                <a:ea typeface="ＭＳ Ｐゴシック" panose="020B0600070205080204" pitchFamily="34" charset="-128"/>
              </a:rPr>
              <a:t>Python, </a:t>
            </a:r>
            <a:r>
              <a:rPr lang="en-US" altLang="pt-BR" sz="1300">
                <a:ea typeface="ＭＳ Ｐゴシック" panose="020B0600070205080204" pitchFamily="34" charset="-128"/>
              </a:rPr>
              <a:t>Ruby, </a:t>
            </a:r>
            <a:r>
              <a:rPr lang="en-US" altLang="pt-BR" sz="1200">
                <a:ea typeface="ＭＳ Ｐゴシック" panose="020B0600070205080204" pitchFamily="34" charset="-128"/>
              </a:rPr>
              <a:t>Scheme, </a:t>
            </a:r>
            <a:r>
              <a:rPr lang="en-US" altLang="pt-BR" sz="1100">
                <a:ea typeface="ＭＳ Ｐゴシック" panose="020B0600070205080204" pitchFamily="34" charset="-128"/>
              </a:rPr>
              <a:t>Visual Basic, </a:t>
            </a:r>
            <a:r>
              <a:rPr lang="en-US" altLang="pt-BR" sz="1000">
                <a:ea typeface="ＭＳ Ｐゴシック" panose="020B0600070205080204" pitchFamily="34" charset="-128"/>
              </a:rPr>
              <a:t>Ada, … </a:t>
            </a:r>
            <a:endParaRPr lang="en-US" altLang="pt-BR" sz="200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6677204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Title 1">
            <a:extLst>
              <a:ext uri="{FF2B5EF4-FFF2-40B4-BE49-F238E27FC236}">
                <a16:creationId xmlns:a16="http://schemas.microsoft.com/office/drawing/2014/main" id="{98EC23C1-8167-0442-BCC8-33ABFCAF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Graphics Only</a:t>
            </a:r>
          </a:p>
        </p:txBody>
      </p:sp>
      <p:sp>
        <p:nvSpPr>
          <p:cNvPr id="234498" name="Content Placeholder 2">
            <a:extLst>
              <a:ext uri="{FF2B5EF4-FFF2-40B4-BE49-F238E27FC236}">
                <a16:creationId xmlns:a16="http://schemas.microsoft.com/office/drawing/2014/main" id="{443388EE-C5EE-1348-9426-374A8C8D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pt-BR">
                <a:ea typeface="ＭＳ Ｐゴシック" panose="020B0600070205080204" pitchFamily="34" charset="-128"/>
              </a:rPr>
              <a:t>OpenGL does not support windowing, interaction, UI, etc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It must be used with another windowing system/library such as</a:t>
            </a:r>
          </a:p>
          <a:p>
            <a:pPr lvl="1"/>
            <a:r>
              <a:rPr lang="en-US" altLang="pt-BR">
                <a:ea typeface="ＭＳ Ｐゴシック" panose="020B0600070205080204" pitchFamily="34" charset="-128"/>
              </a:rPr>
              <a:t>MS Windows—various </a:t>
            </a:r>
          </a:p>
          <a:p>
            <a:pPr lvl="1"/>
            <a:r>
              <a:rPr lang="en-US" altLang="pt-BR">
                <a:ea typeface="ＭＳ Ｐゴシック" panose="020B0600070205080204" pitchFamily="34" charset="-128"/>
              </a:rPr>
              <a:t>Cocoa</a:t>
            </a:r>
          </a:p>
          <a:p>
            <a:pPr lvl="1"/>
            <a:r>
              <a:rPr lang="en-US" altLang="pt-BR">
                <a:ea typeface="ＭＳ Ｐゴシック" panose="020B0600070205080204" pitchFamily="34" charset="-128"/>
              </a:rPr>
              <a:t>X11</a:t>
            </a:r>
          </a:p>
          <a:p>
            <a:pPr lvl="1"/>
            <a:r>
              <a:rPr lang="en-US" altLang="pt-BR">
                <a:ea typeface="ＭＳ Ｐゴシック" panose="020B0600070205080204" pitchFamily="34" charset="-128"/>
              </a:rPr>
              <a:t>Qt</a:t>
            </a:r>
          </a:p>
          <a:p>
            <a:pPr lvl="1"/>
            <a:r>
              <a:rPr lang="en-US" altLang="pt-BR">
                <a:ea typeface="ＭＳ Ｐゴシック" panose="020B0600070205080204" pitchFamily="34" charset="-128"/>
              </a:rPr>
              <a:t>GLUT, GLFW</a:t>
            </a:r>
          </a:p>
          <a:p>
            <a:pPr lvl="1"/>
            <a:r>
              <a:rPr lang="en-US" altLang="pt-BR">
                <a:ea typeface="ＭＳ Ｐゴシック" panose="020B0600070205080204" pitchFamily="34" charset="-128"/>
              </a:rPr>
              <a:t>HTML5 JavaScript?</a:t>
            </a:r>
          </a:p>
          <a:p>
            <a:pPr lvl="1"/>
            <a:endParaRPr lang="en-US" altLang="pt-BR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3170673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Title 1">
            <a:extLst>
              <a:ext uri="{FF2B5EF4-FFF2-40B4-BE49-F238E27FC236}">
                <a16:creationId xmlns:a16="http://schemas.microsoft.com/office/drawing/2014/main" id="{D7B4AAB2-2A9D-6340-93F3-7964B3BA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History</a:t>
            </a:r>
          </a:p>
        </p:txBody>
      </p:sp>
      <p:sp>
        <p:nvSpPr>
          <p:cNvPr id="236546" name="Content Placeholder 2">
            <a:extLst>
              <a:ext uri="{FF2B5EF4-FFF2-40B4-BE49-F238E27FC236}">
                <a16:creationId xmlns:a16="http://schemas.microsoft.com/office/drawing/2014/main" id="{7494797D-D914-EC42-809E-B905A7BD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pt-BR">
                <a:ea typeface="ＭＳ Ｐゴシック" panose="020B0600070205080204" pitchFamily="34" charset="-128"/>
              </a:rPr>
              <a:t>GL (SGI), 1980s to early 1990s </a:t>
            </a:r>
            <a:r>
              <a:rPr lang="en-US" altLang="pt-BR" sz="1800">
                <a:ea typeface="ＭＳ Ｐゴシック" panose="020B0600070205080204" pitchFamily="34" charset="-128"/>
              </a:rPr>
              <a:t>[</a:t>
            </a:r>
            <a:r>
              <a:rPr lang="en-US" altLang="pt-BR" sz="1800">
                <a:ea typeface="ＭＳ Ｐゴシック" panose="020B0600070205080204" pitchFamily="34" charset="-128"/>
                <a:hlinkClick r:id="rId3"/>
              </a:rPr>
              <a:t>reality engine</a:t>
            </a:r>
            <a:r>
              <a:rPr lang="en-US" altLang="pt-BR" sz="1800">
                <a:ea typeface="ＭＳ Ｐゴシック" panose="020B0600070205080204" pitchFamily="34" charset="-128"/>
              </a:rPr>
              <a:t>?]</a:t>
            </a:r>
            <a:endParaRPr lang="en-US" altLang="pt-BR">
              <a:ea typeface="ＭＳ Ｐゴシック" panose="020B0600070205080204" pitchFamily="34" charset="-128"/>
            </a:endParaRPr>
          </a:p>
          <a:p>
            <a:r>
              <a:rPr lang="en-US" altLang="pt-BR">
                <a:ea typeface="ＭＳ Ｐゴシック" panose="020B0600070205080204" pitchFamily="34" charset="-128"/>
              </a:rPr>
              <a:t>OpenGL Architecture Review Board, 1992</a:t>
            </a:r>
          </a:p>
          <a:p>
            <a:r>
              <a:rPr lang="en-US" altLang="pt-BR">
                <a:ea typeface="ＭＳ Ｐゴシック" panose="020B0600070205080204" pitchFamily="34" charset="-128"/>
              </a:rPr>
              <a:t>Selected versions:</a:t>
            </a:r>
          </a:p>
          <a:p>
            <a:pPr lvl="1"/>
            <a:r>
              <a:rPr lang="en-US" altLang="pt-BR" sz="1800">
                <a:ea typeface="ＭＳ Ｐゴシック" panose="020B0600070205080204" pitchFamily="34" charset="-128"/>
              </a:rPr>
              <a:t>1.0, 1992 (Happy </a:t>
            </a:r>
            <a:r>
              <a:rPr lang="en-US" altLang="pt-BR" sz="1800">
                <a:ea typeface="ＭＳ Ｐゴシック" panose="020B0600070205080204" pitchFamily="34" charset="-128"/>
                <a:hlinkClick r:id="rId4"/>
              </a:rPr>
              <a:t>Twentieth birthday</a:t>
            </a:r>
            <a:r>
              <a:rPr lang="en-US" altLang="pt-BR" sz="1800">
                <a:ea typeface="ＭＳ Ｐゴシック" panose="020B0600070205080204" pitchFamily="34" charset="-128"/>
              </a:rPr>
              <a:t>!)</a:t>
            </a:r>
          </a:p>
          <a:p>
            <a:pPr lvl="1"/>
            <a:r>
              <a:rPr lang="en-US" altLang="pt-BR" sz="1800">
                <a:ea typeface="ＭＳ Ｐゴシック" panose="020B0600070205080204" pitchFamily="34" charset="-128"/>
              </a:rPr>
              <a:t>1.3, 2001—better texture support</a:t>
            </a:r>
          </a:p>
          <a:p>
            <a:pPr lvl="1"/>
            <a:r>
              <a:rPr lang="en-US" altLang="pt-BR" sz="1800">
                <a:ea typeface="ＭＳ Ｐゴシック" panose="020B0600070205080204" pitchFamily="34" charset="-128"/>
              </a:rPr>
              <a:t>2.0, 2004—GLSL (GL Shading Language, user programmable vertex shaders) </a:t>
            </a:r>
          </a:p>
          <a:p>
            <a:pPr lvl="1"/>
            <a:r>
              <a:rPr lang="en-US" altLang="pt-BR" sz="1800">
                <a:ea typeface="ＭＳ Ｐゴシック" panose="020B0600070205080204" pitchFamily="34" charset="-128"/>
              </a:rPr>
              <a:t>3.0, 2008—plan: fundamental changes to the API—no longer state-based, requires use of GLSL 1.3. Compromise: old API deprecated (but still used)</a:t>
            </a:r>
          </a:p>
          <a:p>
            <a:pPr lvl="1"/>
            <a:r>
              <a:rPr lang="en-US" altLang="pt-BR" sz="1800">
                <a:ea typeface="ＭＳ Ｐゴシック" panose="020B0600070205080204" pitchFamily="34" charset="-128"/>
              </a:rPr>
              <a:t>4.1, 2010—new geometry control, shaders, OpenGL ES 2.0 compatibility</a:t>
            </a:r>
          </a:p>
          <a:p>
            <a:pPr lvl="1"/>
            <a:r>
              <a:rPr lang="en-US" altLang="pt-BR" sz="1800">
                <a:ea typeface="ＭＳ Ｐゴシック" panose="020B0600070205080204" pitchFamily="34" charset="-128"/>
              </a:rPr>
              <a:t>4.3, 2012—compatibility with OpenGL ES 3.0</a:t>
            </a:r>
          </a:p>
          <a:p>
            <a:endParaRPr lang="en-US" altLang="pt-BR" sz="2000">
              <a:ea typeface="ＭＳ Ｐゴシック" panose="020B0600070205080204" pitchFamily="34" charset="-128"/>
            </a:endParaRPr>
          </a:p>
        </p:txBody>
      </p:sp>
      <p:pic>
        <p:nvPicPr>
          <p:cNvPr id="236547" name="Picture 1">
            <a:extLst>
              <a:ext uri="{FF2B5EF4-FFF2-40B4-BE49-F238E27FC236}">
                <a16:creationId xmlns:a16="http://schemas.microsoft.com/office/drawing/2014/main" id="{DB3B5ED6-5333-F243-BD3F-ECB27F17C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9" y="2828926"/>
            <a:ext cx="1444625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248827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Title 1">
            <a:extLst>
              <a:ext uri="{FF2B5EF4-FFF2-40B4-BE49-F238E27FC236}">
                <a16:creationId xmlns:a16="http://schemas.microsoft.com/office/drawing/2014/main" id="{5007A6E1-82D9-7A49-B5FB-0B47E3C5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237570" name="Content Placeholder 2">
            <a:extLst>
              <a:ext uri="{FF2B5EF4-FFF2-40B4-BE49-F238E27FC236}">
                <a16:creationId xmlns:a16="http://schemas.microsoft.com/office/drawing/2014/main" id="{0306811A-BED4-5B42-985F-C4BA3ED64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0" y="6486526"/>
            <a:ext cx="7696200" cy="21907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altLang="pt-BR" sz="1200">
                <a:ea typeface="ＭＳ Ｐゴシック" panose="020B0600070205080204" pitchFamily="34" charset="-128"/>
              </a:rPr>
              <a:t>http://wiki.maemo.org/OpenGL-ES</a:t>
            </a:r>
          </a:p>
        </p:txBody>
      </p:sp>
      <p:pic>
        <p:nvPicPr>
          <p:cNvPr id="237571" name="Picture 5">
            <a:extLst>
              <a:ext uri="{FF2B5EF4-FFF2-40B4-BE49-F238E27FC236}">
                <a16:creationId xmlns:a16="http://schemas.microsoft.com/office/drawing/2014/main" id="{1827B748-E638-904D-9B33-ECC2136DD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892175"/>
            <a:ext cx="8843962" cy="534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540475"/>
      </p:ext>
    </p:extLst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Title 1">
            <a:extLst>
              <a:ext uri="{FF2B5EF4-FFF2-40B4-BE49-F238E27FC236}">
                <a16:creationId xmlns:a16="http://schemas.microsoft.com/office/drawing/2014/main" id="{FCEE9FBE-346B-894C-9DAF-330E53B1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OpenGL ES</a:t>
            </a:r>
          </a:p>
        </p:txBody>
      </p:sp>
      <p:sp>
        <p:nvSpPr>
          <p:cNvPr id="238594" name="Content Placeholder 2">
            <a:extLst>
              <a:ext uri="{FF2B5EF4-FFF2-40B4-BE49-F238E27FC236}">
                <a16:creationId xmlns:a16="http://schemas.microsoft.com/office/drawing/2014/main" id="{AFC59879-FC25-C747-8A76-26D721D12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pt-BR" sz="2600">
                <a:ea typeface="ＭＳ Ｐゴシック" panose="020B0600070205080204" pitchFamily="34" charset="-128"/>
              </a:rPr>
              <a:t>OpenGL ES (for Embedded Systems) is a subset of OpenGL for mobile phones, consoles, etc</a:t>
            </a:r>
          </a:p>
          <a:p>
            <a:r>
              <a:rPr lang="en-US" altLang="pt-BR" sz="2600">
                <a:ea typeface="ＭＳ Ｐゴシック" panose="020B0600070205080204" pitchFamily="34" charset="-128"/>
              </a:rPr>
              <a:t>Common and Common Lite profiles (lite profiles are fixed-point only)</a:t>
            </a:r>
          </a:p>
          <a:p>
            <a:r>
              <a:rPr lang="en-US" altLang="pt-BR" sz="2600">
                <a:ea typeface="ＭＳ Ｐゴシック" panose="020B0600070205080204" pitchFamily="34" charset="-128"/>
              </a:rPr>
              <a:t>Version 2.0 released in 2007</a:t>
            </a:r>
          </a:p>
          <a:p>
            <a:r>
              <a:rPr lang="en-US" altLang="pt-BR" sz="2600">
                <a:ea typeface="ＭＳ Ｐゴシック" panose="020B0600070205080204" pitchFamily="34" charset="-128"/>
              </a:rPr>
              <a:t>GLSL for shaders</a:t>
            </a:r>
          </a:p>
          <a:p>
            <a:r>
              <a:rPr lang="en-US" altLang="pt-BR" sz="2600">
                <a:ea typeface="ＭＳ Ｐゴシック" panose="020B0600070205080204" pitchFamily="34" charset="-128"/>
              </a:rPr>
              <a:t>Supported in iOS, Android, Maemo, WebGL, Blackberry, WebOS…</a:t>
            </a:r>
          </a:p>
          <a:p>
            <a:r>
              <a:rPr lang="en-US" altLang="pt-BR" sz="2600">
                <a:ea typeface="ＭＳ Ｐゴシック" panose="020B0600070205080204" pitchFamily="34" charset="-128"/>
              </a:rPr>
              <a:t>Version 3.0, 2012: </a:t>
            </a:r>
            <a:r>
              <a:rPr lang="en-US" altLang="pt-BR" sz="2000">
                <a:ea typeface="ＭＳ Ｐゴシック" panose="020B0600070205080204" pitchFamily="34" charset="-128"/>
              </a:rPr>
              <a:t>texture compression, new version of GLSL ES, 32-bit floats, enhanced texturing</a:t>
            </a:r>
          </a:p>
        </p:txBody>
      </p:sp>
    </p:spTree>
    <p:extLst>
      <p:ext uri="{BB962C8B-B14F-4D97-AF65-F5344CB8AC3E}">
        <p14:creationId xmlns:p14="http://schemas.microsoft.com/office/powerpoint/2010/main" val="2721583337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v6rMGg5s2QoOpfdAAXna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TsEGETihJhUmbgz2Oyi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j3SGnrqZWswg9KM4KclK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j3SGnrqZWswg9KM4KclK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3JWqCls2kEOK7dpc2trlu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JDUJnrl9RkyOVaiHY1n9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Y2zIeDduzDj1qveeqhAz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TzA5KIVPxVnzhBwFQIf9H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pzfq5FUg9uH4CXGKwu5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lHdOWPA4Ll01bvuhQ9CF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5AwUH9XJEBZ0LdydhJ5F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YdikAfzmLvBbB1v9dO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fQ4MwGolBHwGmdusFtmt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oK7iqaRwxMqqxaIm38Rs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X271CdKPGL3PiNCLPg8U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x0jo1Pmcr1wY1xJrF07uY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IGtrcp4vnWJvp2NDBonD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QhgSkaf0pAihDUzCW7W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fv7HD1pJ6l1Y9C9WxKk8V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V6KaI1Lrvh5VBM8bG9Qhj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e1nNm3bhDZGPsGrB518F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WUbuMRMSDG3iXmbF7RkPj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i2rbycXPeleIhWKpZFr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py9E8PYNcBO5axm5pdTq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7hTQdWr5oIADTrkFeGG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v8E2i5jrLkREaxfWuy0J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44w9nwHEtF0dvfG4m2I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H9LD2LusnpIFSzXMVVU3F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ajKGNtEHwKfnVLwlKdc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iyDGIiq6N3kjbBji4GYJH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auBKiyqziWnvLWCZbsmn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VCb21oAaPthISL605bdBI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1sJxb4BNv6teH7iRcxti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8L85vpTb55t32hqERBVp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arFMX0DoWnDC7FKeU31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ojmnqQY9UA7kXp5ybTk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KE51qxFRmQ3G8KM92tl6V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1ECM4e3MR3pxy74IcovpX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g1yAFywS9ORbvQi2qoCV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kyE9iKi9RcxDl4yPbwY2u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KpVVqfGuZWlWp7ECNkTz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E6qmjLHvX9cuvi6UgALGM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51VBgwfgF7GRaX8dG4ec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wEtrphqdrfhj7i5UvCAg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9MrjKbrtbCJcbejunzM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op52GnhLVllrZFOz6ixnk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e0xtRT8bzJ4rZvlIUh4m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Go5UFb7dHRqrIH2MmBjl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LBXVcjqHqkEeRVLxANO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vQTfsMjzOjZMlvsvGwpyv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4Dp2XWeoKrDgYGlFJrZ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HcSWYOujad1RwYorBL0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vQTfsMjzOjZMlvsvGwpyv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9BBOuzIfYMOFJRKkw8Q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RRzTbvk6xZ3KMJBbPVXNH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9fzbh0c4NcxOlLs8wCKY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HcSWYOujad1RwYorBL0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Xk8T7pLF1NEu8lKU0Bkw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LuA2KX3BfvvFlZTj50fpu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9fzbh0c4NcxOlLs8wCKY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zVSM0ju6jOzulktzG2pb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wD7QWuCFwQ2GDju0TzG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Rq8FXWHygogOl9SsyCH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EiDPfb1wB1qohMHIhxGX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m1sT3ZQpor9JgVda1YqT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cQllLhoFE2TwWmOQCJ7V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CP1tAsClMt22JH6bEWpJ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NCKVPrmc2YUn3egVdQwJJ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CVwKR90sKVNs3d2oLdt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cAJZMCNhooZr8fAjpymG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pb95264Irhosh48CuD5K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448N6Qt5QAUCQA3D9lFNO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RvmWsNqUovWfCqKAGZxu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nztXGVmsxstCZeTaPA57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Wslk05bH947iE4CaynCf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H0BF5Yf3cCYVBxulAmml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NcHEYCGv6iQYQDGicM3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RWf5cqwKOb6erKFU6WD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9m3x7PX0fU5nsJIQT2DG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Jui3AVrgp8n6IAby5AzJz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0RY0W4dTZgzZCye4e2zYu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wJXDj0mw9AN3SC0OpSWW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a4N0E4dVZORQhb10WGzZ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Fqyrz9WbycY5kNyw0HsW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0MIDoR0fzrovEfy5UgK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TLWnsuWZ73lRbxFQwykyX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WhUhrCxFUnD70MfVm3g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NcHEYCGv6iQYQDGicM3P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xT6s6DXZrpVXzNMi7eOXO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dgswjjd1S1905ZFHhvAS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dlssR0REo9sGPZAkDLpx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NyIMDpWjmVEAAfaQRm00n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RCjPIHbW604MqMJFdBVk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5fKptMppww2H5tNHe7qO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Zm08EkX368Astq4zYm3v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dlssR0REo9sGPZAkDLpx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3EtHTeoIqREu705xdvnAn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nztXGVmsxstCZeTaPA57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68mbdwkANY9ISm2QayO9j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dDcD9soE5a8QptYZreotY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0wPXQ8KZdGan9j5aGsJzP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50rVInoIybXsNnW1vS91u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1NO5pN0jXoIyqPvVpnBv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pHwHdEWRpOYCZE6CYAHed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fX7vAsMqZl2n6zHAmn6Y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NPROMp0NSLQYhK68loD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HOGyqONOpuhh9a8p6I3dj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AULkYOxxIVnCrRYCEB5np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u15B38VC5hYWCYuDcite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JNcHEYCGv6iQYQDGicM3P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td1gr4wwGY1wiOf0cVyMO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U5c4sloYnf0xSzNHQ6yB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6GGnc6xGIFCX7be03bhZ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hhnqpeHFfgfZYvo59ir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gZNeDn3DxwCKs3DVxzHDz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paKWl7AcHW51OufjawtvS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MJVZYHl5GKGczCuG1V2lO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re8Gepaa4ano01l8TRB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bIsMGJd2jH1cZ56kBCY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NloXCPnF5LNGRNbir7F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DNthjnKoNuIeiAzHxhPtZ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zXamzyszVHZnU6nI6oE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pjei8ibQosxjLrNffPd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Fys56inEFZ6HBwGGK72hc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uK7RYOqXkRSfFMiK3ph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zczmkiY3o4JaXYkZroQe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QJh1UsmYSVUpVyxuEwsU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enbnihHAnYc9VpwmRT7u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6PODx8RVJ9FO2vMTIOl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K6MDmZ2jWLOechmyFKyIs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u7n1zYai8t6lI2Za8PB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pkfF89kmEKQKY7nSvrdi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IsHNxkPKIYh1Kg5vJ01xo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2qlHGFEev410CavmvOzA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15zUe4o2EvbvuRO8kvtS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Fz7afu4jVtnog7MrAQsp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P7FDxmt37Zw5rUk7U9yAc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16ty0x4T2Ew8QsrwH7AfO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OhmSnILEgzyYKv9ADjftP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T0o4PjwNtHdA1AZWm67u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j3SGnrqZWswg9KM4KclK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j3SGnrqZWswg9KM4KclK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4374</Words>
  <Application>Microsoft Macintosh PowerPoint</Application>
  <PresentationFormat>Widescreen</PresentationFormat>
  <Paragraphs>903</Paragraphs>
  <Slides>151</Slides>
  <Notes>134</Notes>
  <HiddenSlides>1</HiddenSlides>
  <MMClips>0</MMClips>
  <ScaleCrop>false</ScaleCrop>
  <HeadingPairs>
    <vt:vector size="8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151</vt:i4>
      </vt:variant>
    </vt:vector>
  </HeadingPairs>
  <TitlesOfParts>
    <vt:vector size="164" baseType="lpstr">
      <vt:lpstr>ＭＳ Ｐゴシック</vt:lpstr>
      <vt:lpstr>Arial</vt:lpstr>
      <vt:lpstr>Calibri</vt:lpstr>
      <vt:lpstr>Calibri Light</vt:lpstr>
      <vt:lpstr>Comic Sans MS</vt:lpstr>
      <vt:lpstr>Symbol</vt:lpstr>
      <vt:lpstr>Tahoma</vt:lpstr>
      <vt:lpstr>Times New Roman</vt:lpstr>
      <vt:lpstr>Verdana</vt:lpstr>
      <vt:lpstr>Wingdings</vt:lpstr>
      <vt:lpstr>Wingdings 3</vt:lpstr>
      <vt:lpstr>Tema do Office</vt:lpstr>
      <vt:lpstr>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Aspects of Graphics</vt:lpstr>
      <vt:lpstr>Forces Driving Improvements in Computer Graphics</vt:lpstr>
      <vt:lpstr>Enabling Modern Computer Graphics </vt:lpstr>
      <vt:lpstr>Intelligence Chart</vt:lpstr>
      <vt:lpstr>Apresentação do PowerPoint</vt:lpstr>
      <vt:lpstr>Nvidia: Moore's Law is Dead,  Multi-core Not Future</vt:lpstr>
      <vt:lpstr>Apresentação do PowerPoint</vt:lpstr>
      <vt:lpstr>Enabling Modern Computer Graphics</vt:lpstr>
      <vt:lpstr>Enabling Modern Computer Graphics</vt:lpstr>
      <vt:lpstr>Enabling Modern Computer Graphics</vt:lpstr>
      <vt:lpstr>Conceptual Framework for Interactive Graphics</vt:lpstr>
      <vt:lpstr>Graphics Systems and Models</vt:lpstr>
      <vt:lpstr>Graphics Paradigms</vt:lpstr>
      <vt:lpstr>Graphics Paradigms</vt:lpstr>
      <vt:lpstr>Sample-based Graphics</vt:lpstr>
      <vt:lpstr>Sample-based Graphics</vt:lpstr>
      <vt:lpstr>Geometry-Based Graphics</vt:lpstr>
      <vt:lpstr>Geometry-Based Graphics</vt:lpstr>
      <vt:lpstr>What is Geometric Modeling?</vt:lpstr>
      <vt:lpstr>Modeling vs. Rendering</vt:lpstr>
      <vt:lpstr>Geometry-Based Graphics  Rendering Approaches</vt:lpstr>
      <vt:lpstr>Ray TRacing</vt:lpstr>
      <vt:lpstr>Ray-traced blob </vt:lpstr>
      <vt:lpstr>How does Ray-Tracing work?</vt:lpstr>
      <vt:lpstr>Ray thru pixel</vt:lpstr>
      <vt:lpstr>Flat blob</vt:lpstr>
      <vt:lpstr>Bounce toward lights</vt:lpstr>
      <vt:lpstr>Shadows</vt:lpstr>
      <vt:lpstr>Shaded blob</vt:lpstr>
      <vt:lpstr>Blob with Highlights</vt:lpstr>
      <vt:lpstr>Blob with ground plane</vt:lpstr>
      <vt:lpstr>Blob with transparency</vt:lpstr>
      <vt:lpstr>Blob with refraction</vt:lpstr>
      <vt:lpstr>What are these made of?</vt:lpstr>
      <vt:lpstr>Textures</vt:lpstr>
      <vt:lpstr>POV-Ray Primitives</vt:lpstr>
      <vt:lpstr>Constructive Solid Geometry</vt:lpstr>
      <vt:lpstr>Sunsethf</vt:lpstr>
      <vt:lpstr>Ray Tracing Contest</vt:lpstr>
      <vt:lpstr>Ray Tracing Contest</vt:lpstr>
      <vt:lpstr>Drawbacks of ray tracing?</vt:lpstr>
      <vt:lpstr>Beyond Ray Tracing</vt:lpstr>
      <vt:lpstr>Polygon Based Rendering</vt:lpstr>
      <vt:lpstr>Polygon Rendering</vt:lpstr>
      <vt:lpstr>Shutterbug - Orthographic</vt:lpstr>
      <vt:lpstr>- Perspective</vt:lpstr>
      <vt:lpstr>- Depth Cueing</vt:lpstr>
      <vt:lpstr>- Depth Clipping</vt:lpstr>
      <vt:lpstr>- Colored Edges</vt:lpstr>
      <vt:lpstr>- Hidden line removal</vt:lpstr>
      <vt:lpstr>- Flat shading</vt:lpstr>
      <vt:lpstr>- Gouraud shading</vt:lpstr>
      <vt:lpstr>- Gouraud/specular</vt:lpstr>
      <vt:lpstr>- Gouraud/phong</vt:lpstr>
      <vt:lpstr>- Curved surfaces</vt:lpstr>
      <vt:lpstr>- Improved illumination</vt:lpstr>
      <vt:lpstr>- Texture mapping</vt:lpstr>
      <vt:lpstr>- Reflections</vt:lpstr>
      <vt:lpstr>Rendering Pipeline</vt:lpstr>
      <vt:lpstr>Rendering Pipeline</vt:lpstr>
      <vt:lpstr>Rendering Pipeline</vt:lpstr>
      <vt:lpstr>Rendering Pipeline</vt:lpstr>
      <vt:lpstr>Rendering Pipeline</vt:lpstr>
      <vt:lpstr>Rendering Pipeline</vt:lpstr>
      <vt:lpstr>Rendering Pipeline</vt:lpstr>
      <vt:lpstr>Rendering Pipeline</vt:lpstr>
      <vt:lpstr>Rendering Pipeline</vt:lpstr>
      <vt:lpstr>Rendering Pipeline</vt:lpstr>
      <vt:lpstr>Graphics Library</vt:lpstr>
      <vt:lpstr>OpenGL</vt:lpstr>
      <vt:lpstr>Graphics Only</vt:lpstr>
      <vt:lpstr>History</vt:lpstr>
      <vt:lpstr>Apresentação do PowerPoint</vt:lpstr>
      <vt:lpstr>OpenGL ES</vt:lpstr>
      <vt:lpstr>WebGL</vt:lpstr>
      <vt:lpstr>Other software used</vt:lpstr>
      <vt:lpstr>Modelagem</vt:lpstr>
      <vt:lpstr>Modelagem Como Representar estes Objetos?</vt:lpstr>
      <vt:lpstr>Modelagem Como Representar estes Objetos?</vt:lpstr>
      <vt:lpstr>2D Object Definition</vt:lpstr>
      <vt:lpstr>2D Object Definition</vt:lpstr>
      <vt:lpstr>2D Object Definition</vt:lpstr>
      <vt:lpstr>Representações 3D Representações da Geometria</vt:lpstr>
      <vt:lpstr>Representações 3D</vt:lpstr>
      <vt:lpstr>Representações 3D</vt:lpstr>
      <vt:lpstr>Representações 3D Desvantagens</vt:lpstr>
      <vt:lpstr>Representações 3D Vantagens</vt:lpstr>
      <vt:lpstr>Representações 3D –Não Estruturados  Nuvens de Pontos</vt:lpstr>
      <vt:lpstr>Representações 3D –Não Estruturados Imagens com Profundidade</vt:lpstr>
      <vt:lpstr>Representações 3D –Não Estruturados Conjuntos de Polígonos</vt:lpstr>
      <vt:lpstr>Aramado</vt:lpstr>
      <vt:lpstr>Aramado</vt:lpstr>
      <vt:lpstr>Representações 3D – Malhas</vt:lpstr>
      <vt:lpstr>Representações 3D – Superfícies Superfícies por Subdivisão</vt:lpstr>
      <vt:lpstr>Representações 3D – Superfícies Superfícies Paramétricas</vt:lpstr>
      <vt:lpstr>Representações 3D – Superfícies Superfícies Implícitas</vt:lpstr>
      <vt:lpstr>Representações 3D – Sólidos Voxels</vt:lpstr>
      <vt:lpstr>Representações 3D – Sólidos Árvore BSP </vt:lpstr>
      <vt:lpstr>Representações 3D – Sólidos CSG</vt:lpstr>
      <vt:lpstr>Representações 3D – Sólidos CSG</vt:lpstr>
      <vt:lpstr>Sweep</vt:lpstr>
      <vt:lpstr>Grafo de Cena</vt:lpstr>
      <vt:lpstr>Esqueletos</vt:lpstr>
      <vt:lpstr>Taxonomia das Representações</vt:lpstr>
      <vt:lpstr>Diferenças Computacionais</vt:lpstr>
      <vt:lpstr>Building 3D Primitives</vt:lpstr>
      <vt:lpstr>Three Dimensional Primitives</vt:lpstr>
      <vt:lpstr>Polygonal Meshes</vt:lpstr>
      <vt:lpstr>Polygonal Mesh Example</vt:lpstr>
      <vt:lpstr>Apresentação do PowerPoint</vt:lpstr>
      <vt:lpstr>Apresentação do PowerPoint</vt:lpstr>
      <vt:lpstr>Apresentação do PowerPoint</vt:lpstr>
      <vt:lpstr>Simple Representation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List Of Faces</vt:lpstr>
      <vt:lpstr>Triangle Meshes</vt:lpstr>
      <vt:lpstr>Triangular Mesh Representation</vt:lpstr>
      <vt:lpstr>Kinds of Graphics Software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Usuário do Microsoft Office</cp:lastModifiedBy>
  <cp:revision>1</cp:revision>
  <dcterms:created xsi:type="dcterms:W3CDTF">2020-06-24T02:25:14Z</dcterms:created>
  <dcterms:modified xsi:type="dcterms:W3CDTF">2020-06-24T02:25:44Z</dcterms:modified>
</cp:coreProperties>
</file>